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8.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2.xml" ContentType="application/vnd.openxmlformats-officedocument.drawingml.chartshapes+xml"/>
  <Override PartName="/ppt/notesSlides/notesSlide11.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2.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drawings/drawing3.xml" ContentType="application/vnd.openxmlformats-officedocument.drawingml.chartshapes+xml"/>
  <Override PartName="/ppt/notesSlides/notesSlide15.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16.xml" ContentType="application/vnd.openxmlformats-officedocument.presentationml.notesSlide+xml"/>
  <Override PartName="/ppt/charts/chart17.xml" ContentType="application/vnd.openxmlformats-officedocument.drawingml.chart+xml"/>
  <Override PartName="/ppt/charts/chart18.xml" ContentType="application/vnd.openxmlformats-officedocument.drawingml.chart+xml"/>
  <Override PartName="/ppt/notesSlides/notesSlide17.xml" ContentType="application/vnd.openxmlformats-officedocument.presentationml.notesSlide+xml"/>
  <Override PartName="/ppt/charts/chart19.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18.xml" ContentType="application/vnd.openxmlformats-officedocument.presentationml.notesSlide+xml"/>
  <Override PartName="/ppt/charts/chart20.xml" ContentType="application/vnd.openxmlformats-officedocument.drawingml.chart+xml"/>
  <Override PartName="/ppt/drawings/drawing4.xml" ContentType="application/vnd.openxmlformats-officedocument.drawingml.chartshapes+xml"/>
  <Override PartName="/ppt/notesSlides/notesSlide19.xml" ContentType="application/vnd.openxmlformats-officedocument.presentationml.notesSlide+xml"/>
  <Override PartName="/ppt/charts/chart21.xml" ContentType="application/vnd.openxmlformats-officedocument.drawingml.chart+xml"/>
  <Override PartName="/ppt/charts/style18.xml" ContentType="application/vnd.ms-office.chartstyle+xml"/>
  <Override PartName="/ppt/charts/colors18.xml" ContentType="application/vnd.ms-office.chartcolorstyle+xml"/>
  <Override PartName="/ppt/drawings/drawing5.xml" ContentType="application/vnd.openxmlformats-officedocument.drawingml.chartshapes+xml"/>
  <Override PartName="/ppt/charts/chart22.xml" ContentType="application/vnd.openxmlformats-officedocument.drawingml.chart+xml"/>
  <Override PartName="/ppt/charts/style19.xml" ContentType="application/vnd.ms-office.chartstyle+xml"/>
  <Override PartName="/ppt/charts/colors19.xml" ContentType="application/vnd.ms-office.chartcolorstyle+xml"/>
  <Override PartName="/ppt/drawings/drawing6.xml" ContentType="application/vnd.openxmlformats-officedocument.drawingml.chartshapes+xml"/>
  <Override PartName="/ppt/notesSlides/notesSlide20.xml" ContentType="application/vnd.openxmlformats-officedocument.presentationml.notesSlide+xml"/>
  <Override PartName="/ppt/charts/chart23.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4.xml" ContentType="application/vnd.openxmlformats-officedocument.drawingml.chart+xml"/>
  <Override PartName="/ppt/charts/style21.xml" ContentType="application/vnd.ms-office.chartstyle+xml"/>
  <Override PartName="/ppt/charts/colors21.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25.xml" ContentType="application/vnd.openxmlformats-officedocument.drawingml.chart+xml"/>
  <Override PartName="/ppt/charts/style22.xml" ContentType="application/vnd.ms-office.chartstyle+xml"/>
  <Override PartName="/ppt/charts/colors22.xml" ContentType="application/vnd.ms-office.chartcolorstyle+xml"/>
  <Override PartName="/ppt/drawings/drawing7.xml" ContentType="application/vnd.openxmlformats-officedocument.drawingml.chartshapes+xml"/>
  <Override PartName="/ppt/charts/chart26.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7.xml" ContentType="application/vnd.openxmlformats-officedocument.drawingml.chart+xml"/>
  <Override PartName="/ppt/theme/themeOverride1.xml" ContentType="application/vnd.openxmlformats-officedocument.themeOverride+xml"/>
  <Override PartName="/ppt/charts/chart28.xml" ContentType="application/vnd.openxmlformats-officedocument.drawingml.chart+xml"/>
  <Override PartName="/ppt/charts/style24.xml" ContentType="application/vnd.ms-office.chartstyle+xml"/>
  <Override PartName="/ppt/charts/colors24.xml" ContentType="application/vnd.ms-office.chartcolorstyle+xml"/>
  <Override PartName="/ppt/notesSlides/notesSlide23.xml" ContentType="application/vnd.openxmlformats-officedocument.presentationml.notesSlide+xml"/>
  <Override PartName="/ppt/charts/chart29.xml" ContentType="application/vnd.openxmlformats-officedocument.drawingml.chart+xml"/>
  <Override PartName="/ppt/drawings/drawing8.xml" ContentType="application/vnd.openxmlformats-officedocument.drawingml.chartshapes+xml"/>
  <Override PartName="/ppt/notesSlides/notesSlide24.xml" ContentType="application/vnd.openxmlformats-officedocument.presentationml.notesSlide+xml"/>
  <Override PartName="/ppt/charts/chart30.xml" ContentType="application/vnd.openxmlformats-officedocument.drawingml.chart+xml"/>
  <Override PartName="/ppt/charts/style25.xml" ContentType="application/vnd.ms-office.chartstyle+xml"/>
  <Override PartName="/ppt/charts/colors25.xml" ContentType="application/vnd.ms-office.chartcolorstyle+xml"/>
  <Override PartName="/ppt/drawings/drawing9.xml" ContentType="application/vnd.openxmlformats-officedocument.drawingml.chartshapes+xml"/>
  <Override PartName="/ppt/notesSlides/notesSlide25.xml" ContentType="application/vnd.openxmlformats-officedocument.presentationml.notesSlide+xml"/>
  <Override PartName="/ppt/charts/chart31.xml" ContentType="application/vnd.openxmlformats-officedocument.drawingml.chart+xml"/>
  <Override PartName="/ppt/charts/style26.xml" ContentType="application/vnd.ms-office.chartstyle+xml"/>
  <Override PartName="/ppt/charts/colors26.xml" ContentType="application/vnd.ms-office.chartcolorstyle+xml"/>
  <Override PartName="/ppt/drawings/drawing10.xml" ContentType="application/vnd.openxmlformats-officedocument.drawingml.chartshapes+xml"/>
  <Override PartName="/ppt/notesSlides/notesSlide26.xml" ContentType="application/vnd.openxmlformats-officedocument.presentationml.notesSlide+xml"/>
  <Override PartName="/ppt/charts/chart32.xml" ContentType="application/vnd.openxmlformats-officedocument.drawingml.chart+xml"/>
  <Override PartName="/ppt/charts/style27.xml" ContentType="application/vnd.ms-office.chartstyle+xml"/>
  <Override PartName="/ppt/charts/colors27.xml" ContentType="application/vnd.ms-office.chartcolorstyle+xml"/>
  <Override PartName="/ppt/notesSlides/notesSlide27.xml" ContentType="application/vnd.openxmlformats-officedocument.presentationml.notesSlide+xml"/>
  <Override PartName="/ppt/charts/chart33.xml" ContentType="application/vnd.openxmlformats-officedocument.drawingml.chart+xml"/>
  <Override PartName="/ppt/charts/style28.xml" ContentType="application/vnd.ms-office.chartstyle+xml"/>
  <Override PartName="/ppt/charts/colors28.xml" ContentType="application/vnd.ms-office.chartcolorstyle+xml"/>
  <Override PartName="/ppt/notesSlides/notesSlide28.xml" ContentType="application/vnd.openxmlformats-officedocument.presentationml.notesSlide+xml"/>
  <Override PartName="/ppt/charts/chart34.xml" ContentType="application/vnd.openxmlformats-officedocument.drawingml.chart+xml"/>
  <Override PartName="/ppt/charts/style29.xml" ContentType="application/vnd.ms-office.chartstyle+xml"/>
  <Override PartName="/ppt/charts/colors29.xml" ContentType="application/vnd.ms-office.chartcolorstyle+xml"/>
  <Override PartName="/ppt/notesSlides/notesSlide29.xml" ContentType="application/vnd.openxmlformats-officedocument.presentationml.notesSlide+xml"/>
  <Override PartName="/ppt/charts/chart35.xml" ContentType="application/vnd.openxmlformats-officedocument.drawingml.chart+xml"/>
  <Override PartName="/ppt/theme/themeOverride2.xml" ContentType="application/vnd.openxmlformats-officedocument.themeOverride+xml"/>
  <Override PartName="/ppt/notesSlides/notesSlide30.xml" ContentType="application/vnd.openxmlformats-officedocument.presentationml.notesSlide+xml"/>
  <Override PartName="/ppt/charts/chart36.xml" ContentType="application/vnd.openxmlformats-officedocument.drawingml.chart+xml"/>
  <Override PartName="/ppt/theme/themeOverride3.xml" ContentType="application/vnd.openxmlformats-officedocument.themeOverride+xml"/>
  <Override PartName="/ppt/notesSlides/notesSlide31.xml" ContentType="application/vnd.openxmlformats-officedocument.presentationml.notesSlide+xml"/>
  <Override PartName="/ppt/charts/chart37.xml" ContentType="application/vnd.openxmlformats-officedocument.drawingml.chart+xml"/>
  <Override PartName="/ppt/charts/style30.xml" ContentType="application/vnd.ms-office.chartstyle+xml"/>
  <Override PartName="/ppt/charts/colors30.xml" ContentType="application/vnd.ms-office.chartcolorstyle+xml"/>
  <Override PartName="/ppt/notesSlides/notesSlide32.xml" ContentType="application/vnd.openxmlformats-officedocument.presentationml.notesSlide+xml"/>
  <Override PartName="/ppt/charts/chart38.xml" ContentType="application/vnd.openxmlformats-officedocument.drawingml.chart+xml"/>
  <Override PartName="/ppt/charts/style31.xml" ContentType="application/vnd.ms-office.chartstyle+xml"/>
  <Override PartName="/ppt/charts/colors31.xml" ContentType="application/vnd.ms-office.chartcolorstyle+xml"/>
  <Override PartName="/ppt/drawings/drawing11.xml" ContentType="application/vnd.openxmlformats-officedocument.drawingml.chartshapes+xml"/>
  <Override PartName="/ppt/charts/chart39.xml" ContentType="application/vnd.openxmlformats-officedocument.drawingml.chart+xml"/>
  <Override PartName="/ppt/charts/style32.xml" ContentType="application/vnd.ms-office.chartstyle+xml"/>
  <Override PartName="/ppt/charts/colors32.xml" ContentType="application/vnd.ms-office.chartcolorstyle+xml"/>
  <Override PartName="/ppt/drawings/drawing12.xml" ContentType="application/vnd.openxmlformats-officedocument.drawingml.chartshapes+xml"/>
  <Override PartName="/ppt/charts/chart40.xml" ContentType="application/vnd.openxmlformats-officedocument.drawingml.chart+xml"/>
  <Override PartName="/ppt/charts/style33.xml" ContentType="application/vnd.ms-office.chartstyle+xml"/>
  <Override PartName="/ppt/charts/colors33.xml" ContentType="application/vnd.ms-office.chartcolorstyle+xml"/>
  <Override PartName="/ppt/drawings/drawing13.xml" ContentType="application/vnd.openxmlformats-officedocument.drawingml.chartshapes+xml"/>
  <Override PartName="/ppt/charts/chart41.xml" ContentType="application/vnd.openxmlformats-officedocument.drawingml.chart+xml"/>
  <Override PartName="/ppt/charts/style34.xml" ContentType="application/vnd.ms-office.chartstyle+xml"/>
  <Override PartName="/ppt/charts/colors34.xml" ContentType="application/vnd.ms-office.chartcolorstyle+xml"/>
  <Override PartName="/ppt/drawings/drawing14.xml" ContentType="application/vnd.openxmlformats-officedocument.drawingml.chartshapes+xml"/>
  <Override PartName="/ppt/charts/chart42.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43.xml" ContentType="application/vnd.openxmlformats-officedocument.drawingml.chart+xml"/>
  <Override PartName="/ppt/notesSlides/notesSlide33.xml" ContentType="application/vnd.openxmlformats-officedocument.presentationml.notesSlide+xml"/>
  <Override PartName="/ppt/charts/chart44.xml" ContentType="application/vnd.openxmlformats-officedocument.drawingml.chart+xml"/>
  <Override PartName="/ppt/charts/style36.xml" ContentType="application/vnd.ms-office.chartstyle+xml"/>
  <Override PartName="/ppt/charts/colors36.xml" ContentType="application/vnd.ms-office.chartcolorstyle+xml"/>
  <Override PartName="/ppt/drawings/drawing15.xml" ContentType="application/vnd.openxmlformats-officedocument.drawingml.chartshapes+xml"/>
  <Override PartName="/ppt/notesSlides/notesSlide34.xml" ContentType="application/vnd.openxmlformats-officedocument.presentationml.notesSlide+xml"/>
  <Override PartName="/ppt/charts/chart45.xml" ContentType="application/vnd.openxmlformats-officedocument.drawingml.chart+xml"/>
  <Override PartName="/ppt/charts/style37.xml" ContentType="application/vnd.ms-office.chartstyle+xml"/>
  <Override PartName="/ppt/charts/colors37.xml" ContentType="application/vnd.ms-office.chartcolorstyle+xml"/>
  <Override PartName="/ppt/drawings/drawing16.xml" ContentType="application/vnd.openxmlformats-officedocument.drawingml.chartshapes+xml"/>
  <Override PartName="/ppt/notesSlides/notesSlide35.xml" ContentType="application/vnd.openxmlformats-officedocument.presentationml.notesSlide+xml"/>
  <Override PartName="/ppt/charts/chart46.xml" ContentType="application/vnd.openxmlformats-officedocument.drawingml.chart+xml"/>
  <Override PartName="/ppt/notesSlides/notesSlide36.xml" ContentType="application/vnd.openxmlformats-officedocument.presentationml.notesSlide+xml"/>
  <Override PartName="/ppt/charts/chart47.xml" ContentType="application/vnd.openxmlformats-officedocument.drawingml.chart+xml"/>
  <Override PartName="/ppt/charts/style38.xml" ContentType="application/vnd.ms-office.chartstyle+xml"/>
  <Override PartName="/ppt/charts/colors38.xml" ContentType="application/vnd.ms-office.chartcolorstyle+xml"/>
  <Override PartName="/ppt/notesSlides/notesSlide37.xml" ContentType="application/vnd.openxmlformats-officedocument.presentationml.notesSlide+xml"/>
  <Override PartName="/ppt/charts/chart48.xml" ContentType="application/vnd.openxmlformats-officedocument.drawingml.chart+xml"/>
  <Override PartName="/ppt/charts/style39.xml" ContentType="application/vnd.ms-office.chartstyle+xml"/>
  <Override PartName="/ppt/charts/colors39.xml" ContentType="application/vnd.ms-office.chartcolorstyle+xml"/>
  <Override PartName="/ppt/drawings/drawing17.xml" ContentType="application/vnd.openxmlformats-officedocument.drawingml.chartshapes+xml"/>
  <Override PartName="/ppt/notesSlides/notesSlide38.xml" ContentType="application/vnd.openxmlformats-officedocument.presentationml.notesSlide+xml"/>
  <Override PartName="/ppt/charts/chart49.xml" ContentType="application/vnd.openxmlformats-officedocument.drawingml.chart+xml"/>
  <Override PartName="/ppt/charts/style40.xml" ContentType="application/vnd.ms-office.chartstyle+xml"/>
  <Override PartName="/ppt/charts/colors40.xml" ContentType="application/vnd.ms-office.chartcolorstyle+xml"/>
  <Override PartName="/ppt/drawings/drawing18.xml" ContentType="application/vnd.openxmlformats-officedocument.drawingml.chartshapes+xml"/>
  <Override PartName="/ppt/notesSlides/notesSlide39.xml" ContentType="application/vnd.openxmlformats-officedocument.presentationml.notesSlide+xml"/>
  <Override PartName="/ppt/charts/chart50.xml" ContentType="application/vnd.openxmlformats-officedocument.drawingml.chart+xml"/>
  <Override PartName="/ppt/theme/themeOverride4.xml" ContentType="application/vnd.openxmlformats-officedocument.themeOverride+xml"/>
  <Override PartName="/ppt/charts/chart51.xml" ContentType="application/vnd.openxmlformats-officedocument.drawingml.chart+xml"/>
  <Override PartName="/ppt/charts/chart52.xml" ContentType="application/vnd.openxmlformats-officedocument.drawingml.chart+xml"/>
  <Override PartName="/ppt/drawings/drawing19.xml" ContentType="application/vnd.openxmlformats-officedocument.drawingml.chartshapes+xml"/>
  <Override PartName="/ppt/notesSlides/notesSlide40.xml" ContentType="application/vnd.openxmlformats-officedocument.presentationml.notesSlide+xml"/>
  <Override PartName="/ppt/charts/chart53.xml" ContentType="application/vnd.openxmlformats-officedocument.drawingml.chart+xml"/>
  <Override PartName="/ppt/theme/themeOverride5.xml" ContentType="application/vnd.openxmlformats-officedocument.themeOverride+xml"/>
  <Override PartName="/ppt/notesSlides/notesSlide41.xml" ContentType="application/vnd.openxmlformats-officedocument.presentationml.notesSlide+xml"/>
  <Override PartName="/ppt/charts/chart54.xml" ContentType="application/vnd.openxmlformats-officedocument.drawingml.chart+xml"/>
  <Override PartName="/ppt/drawings/drawing20.xml" ContentType="application/vnd.openxmlformats-officedocument.drawingml.chartshapes+xml"/>
  <Override PartName="/ppt/charts/chart55.xml" ContentType="application/vnd.openxmlformats-officedocument.drawingml.chart+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sldIdLst>
    <p:sldId id="513" r:id="rId2"/>
    <p:sldId id="576" r:id="rId3"/>
    <p:sldId id="582" r:id="rId4"/>
    <p:sldId id="583" r:id="rId5"/>
    <p:sldId id="610" r:id="rId6"/>
    <p:sldId id="609" r:id="rId7"/>
    <p:sldId id="584" r:id="rId8"/>
    <p:sldId id="585" r:id="rId9"/>
    <p:sldId id="586" r:id="rId10"/>
    <p:sldId id="587" r:id="rId11"/>
    <p:sldId id="555" r:id="rId12"/>
    <p:sldId id="588" r:id="rId13"/>
    <p:sldId id="621" r:id="rId14"/>
    <p:sldId id="578" r:id="rId15"/>
    <p:sldId id="590" r:id="rId16"/>
    <p:sldId id="559" r:id="rId17"/>
    <p:sldId id="613" r:id="rId18"/>
    <p:sldId id="593" r:id="rId19"/>
    <p:sldId id="597" r:id="rId20"/>
    <p:sldId id="569" r:id="rId21"/>
    <p:sldId id="592" r:id="rId22"/>
    <p:sldId id="577" r:id="rId23"/>
    <p:sldId id="548" r:id="rId24"/>
    <p:sldId id="598" r:id="rId25"/>
    <p:sldId id="619" r:id="rId26"/>
    <p:sldId id="603" r:id="rId27"/>
    <p:sldId id="614" r:id="rId28"/>
    <p:sldId id="599" r:id="rId29"/>
    <p:sldId id="601" r:id="rId30"/>
    <p:sldId id="602" r:id="rId31"/>
    <p:sldId id="600" r:id="rId32"/>
    <p:sldId id="579" r:id="rId33"/>
    <p:sldId id="604" r:id="rId34"/>
    <p:sldId id="606" r:id="rId35"/>
    <p:sldId id="553" r:id="rId36"/>
    <p:sldId id="607" r:id="rId37"/>
    <p:sldId id="620" r:id="rId38"/>
    <p:sldId id="605" r:id="rId39"/>
    <p:sldId id="580" r:id="rId40"/>
    <p:sldId id="611" r:id="rId41"/>
    <p:sldId id="612" r:id="rId42"/>
    <p:sldId id="618" r:id="rId43"/>
    <p:sldId id="551" r:id="rId44"/>
    <p:sldId id="565" r:id="rId45"/>
    <p:sldId id="574" r:id="rId46"/>
    <p:sldId id="575" r:id="rId47"/>
    <p:sldId id="622" r:id="rId48"/>
  </p:sldIdLst>
  <p:sldSz cx="12192000" cy="6858000"/>
  <p:notesSz cx="7102475" cy="93694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verview" id="{BDC63478-7106-4407-8B43-BA8E708E8754}">
          <p14:sldIdLst>
            <p14:sldId id="513"/>
            <p14:sldId id="576"/>
          </p14:sldIdLst>
        </p14:section>
        <p14:section name="Single Measure" id="{F0F0DF6E-7659-4BB9-A645-45B38FC6ACBB}">
          <p14:sldIdLst>
            <p14:sldId id="582"/>
            <p14:sldId id="583"/>
            <p14:sldId id="610"/>
            <p14:sldId id="609"/>
            <p14:sldId id="584"/>
            <p14:sldId id="585"/>
            <p14:sldId id="586"/>
            <p14:sldId id="587"/>
            <p14:sldId id="555"/>
            <p14:sldId id="588"/>
            <p14:sldId id="621"/>
          </p14:sldIdLst>
        </p14:section>
        <p14:section name="Compare Results on Multiple Measures" id="{373B90C3-26D8-4DF6-9619-7AF6E8412DF6}">
          <p14:sldIdLst>
            <p14:sldId id="578"/>
            <p14:sldId id="590"/>
            <p14:sldId id="559"/>
            <p14:sldId id="613"/>
            <p14:sldId id="593"/>
            <p14:sldId id="597"/>
            <p14:sldId id="569"/>
            <p14:sldId id="592"/>
          </p14:sldIdLst>
        </p14:section>
        <p14:section name="Compare Groups on Multiple Measures" id="{69F48198-C6EE-4155-91A2-B2EE05A27CFD}">
          <p14:sldIdLst>
            <p14:sldId id="577"/>
            <p14:sldId id="548"/>
            <p14:sldId id="598"/>
            <p14:sldId id="619"/>
            <p14:sldId id="603"/>
            <p14:sldId id="614"/>
            <p14:sldId id="599"/>
            <p14:sldId id="601"/>
            <p14:sldId id="602"/>
            <p14:sldId id="600"/>
          </p14:sldIdLst>
        </p14:section>
        <p14:section name="Change over Time" id="{A2946021-8FB2-4428-8972-2033AA478F89}">
          <p14:sldIdLst>
            <p14:sldId id="579"/>
            <p14:sldId id="604"/>
            <p14:sldId id="606"/>
            <p14:sldId id="553"/>
            <p14:sldId id="607"/>
            <p14:sldId id="620"/>
            <p14:sldId id="605"/>
          </p14:sldIdLst>
        </p14:section>
        <p14:section name="Progress against Benchmark" id="{AA2B0BFE-6CC4-4FE3-A039-EC5E9349C15D}">
          <p14:sldIdLst>
            <p14:sldId id="580"/>
            <p14:sldId id="611"/>
            <p14:sldId id="612"/>
          </p14:sldIdLst>
        </p14:section>
        <p14:section name="Data Table" id="{5A15B5A8-3FB6-45DF-870A-E3C0A0B95F9F}">
          <p14:sldIdLst>
            <p14:sldId id="618"/>
            <p14:sldId id="551"/>
            <p14:sldId id="565"/>
            <p14:sldId id="574"/>
            <p14:sldId id="575"/>
            <p14:sldId id="622"/>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anda Makulec" initials="AM" lastIdx="32" clrIdx="0">
    <p:extLst/>
  </p:cmAuthor>
  <p:cmAuthor id="2" name="Jane Robertson Evia" initials="JRE" lastIdx="13"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7199"/>
    <a:srgbClr val="BFBFBF"/>
    <a:srgbClr val="FFFFFF"/>
    <a:srgbClr val="5A5A5A"/>
    <a:srgbClr val="F58238"/>
    <a:srgbClr val="AF4809"/>
    <a:srgbClr val="7F7F7F"/>
    <a:srgbClr val="5C5D5F"/>
    <a:srgbClr val="687F9B"/>
    <a:srgbClr val="D485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87" autoAdjust="0"/>
    <p:restoredTop sz="80123" autoAdjust="0"/>
  </p:normalViewPr>
  <p:slideViewPr>
    <p:cSldViewPr snapToGrid="0">
      <p:cViewPr varScale="1">
        <p:scale>
          <a:sx n="52" d="100"/>
          <a:sy n="52" d="100"/>
        </p:scale>
        <p:origin x="304" y="18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3" d="100"/>
          <a:sy n="63" d="100"/>
        </p:scale>
        <p:origin x="2232" y="7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chartUserShapes" Target="../drawings/drawing3.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7.xml"/><Relationship Id="rId1" Type="http://schemas.microsoft.com/office/2011/relationships/chartStyle" Target="style17.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2" Type="http://schemas.openxmlformats.org/officeDocument/2006/relationships/chartUserShapes" Target="../drawings/drawing4.xml"/><Relationship Id="rId1" Type="http://schemas.openxmlformats.org/officeDocument/2006/relationships/package" Target="../embeddings/Microsoft_Excel_Worksheet19.xlsx"/></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8.xml"/><Relationship Id="rId1" Type="http://schemas.microsoft.com/office/2011/relationships/chartStyle" Target="style18.xml"/><Relationship Id="rId4" Type="http://schemas.openxmlformats.org/officeDocument/2006/relationships/chartUserShapes" Target="../drawings/drawing5.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19.xml"/><Relationship Id="rId1" Type="http://schemas.microsoft.com/office/2011/relationships/chartStyle" Target="style19.xml"/><Relationship Id="rId4" Type="http://schemas.openxmlformats.org/officeDocument/2006/relationships/chartUserShapes" Target="../drawings/drawing6.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0.xml"/><Relationship Id="rId1" Type="http://schemas.microsoft.com/office/2011/relationships/chartStyle" Target="style20.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1.xml"/><Relationship Id="rId1" Type="http://schemas.microsoft.com/office/2011/relationships/chartStyle" Target="style21.xml"/></Relationships>
</file>

<file path=ppt/charts/_rels/chart25.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2.xml"/><Relationship Id="rId1" Type="http://schemas.microsoft.com/office/2011/relationships/chartStyle" Target="style22.xml"/><Relationship Id="rId4" Type="http://schemas.openxmlformats.org/officeDocument/2006/relationships/chartUserShapes" Target="../drawings/drawing7.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3.xml"/><Relationship Id="rId1" Type="http://schemas.microsoft.com/office/2011/relationships/chartStyle" Target="style23.xml"/></Relationships>
</file>

<file path=ppt/charts/_rels/chart27.xml.rels><?xml version="1.0" encoding="UTF-8" standalone="yes"?>
<Relationships xmlns="http://schemas.openxmlformats.org/package/2006/relationships"><Relationship Id="rId2" Type="http://schemas.openxmlformats.org/officeDocument/2006/relationships/package" Target="../embeddings/Microsoft_Excel_Worksheet25.xlsx"/><Relationship Id="rId1" Type="http://schemas.openxmlformats.org/officeDocument/2006/relationships/themeOverride" Target="../theme/themeOverride1.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4.xml"/><Relationship Id="rId1" Type="http://schemas.microsoft.com/office/2011/relationships/chartStyle" Target="style24.xml"/></Relationships>
</file>

<file path=ppt/charts/_rels/chart29.xml.rels><?xml version="1.0" encoding="UTF-8" standalone="yes"?>
<Relationships xmlns="http://schemas.openxmlformats.org/package/2006/relationships"><Relationship Id="rId2" Type="http://schemas.openxmlformats.org/officeDocument/2006/relationships/chartUserShapes" Target="../drawings/drawing8.xml"/><Relationship Id="rId1" Type="http://schemas.openxmlformats.org/officeDocument/2006/relationships/package" Target="../embeddings/Microsoft_Excel_Worksheet27.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5.xml"/><Relationship Id="rId1" Type="http://schemas.microsoft.com/office/2011/relationships/chartStyle" Target="style25.xml"/><Relationship Id="rId4" Type="http://schemas.openxmlformats.org/officeDocument/2006/relationships/chartUserShapes" Target="../drawings/drawing9.xml"/></Relationships>
</file>

<file path=ppt/charts/_rels/chart3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6.xml"/><Relationship Id="rId1" Type="http://schemas.microsoft.com/office/2011/relationships/chartStyle" Target="style26.xml"/><Relationship Id="rId4" Type="http://schemas.openxmlformats.org/officeDocument/2006/relationships/chartUserShapes" Target="../drawings/drawing10.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7.xml"/><Relationship Id="rId1" Type="http://schemas.microsoft.com/office/2011/relationships/chartStyle" Target="style27.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28.xml"/><Relationship Id="rId1" Type="http://schemas.microsoft.com/office/2011/relationships/chartStyle" Target="style28.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29.xml"/><Relationship Id="rId1" Type="http://schemas.microsoft.com/office/2011/relationships/chartStyle" Target="style29.xml"/></Relationships>
</file>

<file path=ppt/charts/_rels/chart35.xml.rels><?xml version="1.0" encoding="UTF-8" standalone="yes"?>
<Relationships xmlns="http://schemas.openxmlformats.org/package/2006/relationships"><Relationship Id="rId2" Type="http://schemas.openxmlformats.org/officeDocument/2006/relationships/package" Target="../embeddings/Microsoft_Excel_Worksheet31.xlsx"/><Relationship Id="rId1" Type="http://schemas.openxmlformats.org/officeDocument/2006/relationships/themeOverride" Target="../theme/themeOverride2.xml"/></Relationships>
</file>

<file path=ppt/charts/_rels/chart36.xml.rels><?xml version="1.0" encoding="UTF-8" standalone="yes"?>
<Relationships xmlns="http://schemas.openxmlformats.org/package/2006/relationships"><Relationship Id="rId2" Type="http://schemas.openxmlformats.org/officeDocument/2006/relationships/package" Target="../embeddings/Microsoft_Excel_Worksheet32.xlsx"/><Relationship Id="rId1" Type="http://schemas.openxmlformats.org/officeDocument/2006/relationships/themeOverride" Target="../theme/themeOverride3.xml"/></Relationships>
</file>

<file path=ppt/charts/_rels/chart37.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0.xml"/><Relationship Id="rId1" Type="http://schemas.microsoft.com/office/2011/relationships/chartStyle" Target="style30.xml"/></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1.xml"/><Relationship Id="rId1" Type="http://schemas.microsoft.com/office/2011/relationships/chartStyle" Target="style31.xml"/><Relationship Id="rId4" Type="http://schemas.openxmlformats.org/officeDocument/2006/relationships/chartUserShapes" Target="../drawings/drawing11.xml"/></Relationships>
</file>

<file path=ppt/charts/_rels/chart39.xml.rels><?xml version="1.0" encoding="UTF-8" standalone="yes"?>
<Relationships xmlns="http://schemas.openxmlformats.org/package/2006/relationships"><Relationship Id="rId3" Type="http://schemas.openxmlformats.org/officeDocument/2006/relationships/package" Target="../embeddings/Microsoft_Excel_Worksheet35.xlsx"/><Relationship Id="rId2" Type="http://schemas.microsoft.com/office/2011/relationships/chartColorStyle" Target="colors32.xml"/><Relationship Id="rId1" Type="http://schemas.microsoft.com/office/2011/relationships/chartStyle" Target="style32.xml"/><Relationship Id="rId4" Type="http://schemas.openxmlformats.org/officeDocument/2006/relationships/chartUserShapes" Target="../drawings/drawing1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package" Target="../embeddings/Microsoft_Excel_Worksheet36.xlsx"/><Relationship Id="rId2" Type="http://schemas.microsoft.com/office/2011/relationships/chartColorStyle" Target="colors33.xml"/><Relationship Id="rId1" Type="http://schemas.microsoft.com/office/2011/relationships/chartStyle" Target="style33.xml"/><Relationship Id="rId4" Type="http://schemas.openxmlformats.org/officeDocument/2006/relationships/chartUserShapes" Target="../drawings/drawing13.xml"/></Relationships>
</file>

<file path=ppt/charts/_rels/chart4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4.xml"/><Relationship Id="rId1" Type="http://schemas.microsoft.com/office/2011/relationships/chartStyle" Target="style34.xml"/><Relationship Id="rId4" Type="http://schemas.openxmlformats.org/officeDocument/2006/relationships/chartUserShapes" Target="../drawings/drawing14.xml"/></Relationships>
</file>

<file path=ppt/charts/_rels/chart42.xml.rels><?xml version="1.0" encoding="UTF-8" standalone="yes"?>
<Relationships xmlns="http://schemas.openxmlformats.org/package/2006/relationships"><Relationship Id="rId3" Type="http://schemas.openxmlformats.org/officeDocument/2006/relationships/package" Target="../embeddings/Microsoft_Excel_Worksheet37.xlsx"/><Relationship Id="rId2" Type="http://schemas.microsoft.com/office/2011/relationships/chartColorStyle" Target="colors35.xml"/><Relationship Id="rId1" Type="http://schemas.microsoft.com/office/2011/relationships/chartStyle" Target="style35.xml"/></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4.xml.rels><?xml version="1.0" encoding="UTF-8" standalone="yes"?>
<Relationships xmlns="http://schemas.openxmlformats.org/package/2006/relationships"><Relationship Id="rId3" Type="http://schemas.openxmlformats.org/officeDocument/2006/relationships/package" Target="../embeddings/Microsoft_Excel_Worksheet39.xlsx"/><Relationship Id="rId2" Type="http://schemas.microsoft.com/office/2011/relationships/chartColorStyle" Target="colors36.xml"/><Relationship Id="rId1" Type="http://schemas.microsoft.com/office/2011/relationships/chartStyle" Target="style36.xml"/><Relationship Id="rId4" Type="http://schemas.openxmlformats.org/officeDocument/2006/relationships/chartUserShapes" Target="../drawings/drawing15.xml"/></Relationships>
</file>

<file path=ppt/charts/_rels/chart45.xml.rels><?xml version="1.0" encoding="UTF-8" standalone="yes"?>
<Relationships xmlns="http://schemas.openxmlformats.org/package/2006/relationships"><Relationship Id="rId3" Type="http://schemas.openxmlformats.org/officeDocument/2006/relationships/package" Target="../embeddings/Microsoft_Excel_Worksheet40.xlsx"/><Relationship Id="rId2" Type="http://schemas.microsoft.com/office/2011/relationships/chartColorStyle" Target="colors37.xml"/><Relationship Id="rId1" Type="http://schemas.microsoft.com/office/2011/relationships/chartStyle" Target="style37.xml"/><Relationship Id="rId4" Type="http://schemas.openxmlformats.org/officeDocument/2006/relationships/chartUserShapes" Target="../drawings/drawing16.xml"/></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2.xlsx"/><Relationship Id="rId2" Type="http://schemas.microsoft.com/office/2011/relationships/chartColorStyle" Target="colors38.xml"/><Relationship Id="rId1" Type="http://schemas.microsoft.com/office/2011/relationships/chartStyle" Target="style38.xml"/></Relationships>
</file>

<file path=ppt/charts/_rels/chart48.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9.xml"/><Relationship Id="rId1" Type="http://schemas.microsoft.com/office/2011/relationships/chartStyle" Target="style39.xml"/><Relationship Id="rId4" Type="http://schemas.openxmlformats.org/officeDocument/2006/relationships/chartUserShapes" Target="../drawings/drawing17.xml"/></Relationships>
</file>

<file path=ppt/charts/_rels/chart49.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40.xml"/><Relationship Id="rId1" Type="http://schemas.microsoft.com/office/2011/relationships/chartStyle" Target="style40.xml"/><Relationship Id="rId4" Type="http://schemas.openxmlformats.org/officeDocument/2006/relationships/chartUserShapes" Target="../drawings/drawing18.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50.xml.rels><?xml version="1.0" encoding="UTF-8" standalone="yes"?>
<Relationships xmlns="http://schemas.openxmlformats.org/package/2006/relationships"><Relationship Id="rId2" Type="http://schemas.openxmlformats.org/officeDocument/2006/relationships/package" Target="../embeddings/Microsoft_Excel_Worksheet44.xlsx"/><Relationship Id="rId1" Type="http://schemas.openxmlformats.org/officeDocument/2006/relationships/themeOverride" Target="../theme/themeOverride4.xml"/></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52.xml.rels><?xml version="1.0" encoding="UTF-8" standalone="yes"?>
<Relationships xmlns="http://schemas.openxmlformats.org/package/2006/relationships"><Relationship Id="rId2" Type="http://schemas.openxmlformats.org/officeDocument/2006/relationships/chartUserShapes" Target="../drawings/drawing19.xml"/><Relationship Id="rId1" Type="http://schemas.openxmlformats.org/officeDocument/2006/relationships/package" Target="../embeddings/Microsoft_Excel_Worksheet46.xlsx"/></Relationships>
</file>

<file path=ppt/charts/_rels/chart53.xml.rels><?xml version="1.0" encoding="UTF-8" standalone="yes"?>
<Relationships xmlns="http://schemas.openxmlformats.org/package/2006/relationships"><Relationship Id="rId2" Type="http://schemas.openxmlformats.org/officeDocument/2006/relationships/package" Target="../embeddings/Microsoft_Excel_Worksheet47.xlsx"/><Relationship Id="rId1" Type="http://schemas.openxmlformats.org/officeDocument/2006/relationships/themeOverride" Target="../theme/themeOverride5.xml"/></Relationships>
</file>

<file path=ppt/charts/_rels/chart54.xml.rels><?xml version="1.0" encoding="UTF-8" standalone="yes"?>
<Relationships xmlns="http://schemas.openxmlformats.org/package/2006/relationships"><Relationship Id="rId2" Type="http://schemas.openxmlformats.org/officeDocument/2006/relationships/chartUserShapes" Target="../drawings/drawing20.xml"/><Relationship Id="rId1" Type="http://schemas.openxmlformats.org/officeDocument/2006/relationships/package" Target="../embeddings/Microsoft_Excel_Worksheet48.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2.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Variable</c:v>
                </c:pt>
              </c:strCache>
            </c:strRef>
          </c:tx>
          <c:spPr>
            <a:solidFill>
              <a:schemeClr val="accent4"/>
            </a:solidFill>
            <a:ln>
              <a:solidFill>
                <a:schemeClr val="accent4"/>
              </a:solidFill>
            </a:ln>
          </c:spPr>
          <c:dPt>
            <c:idx val="0"/>
            <c:bubble3D val="0"/>
            <c:spPr>
              <a:solidFill>
                <a:schemeClr val="accent4"/>
              </a:solidFill>
              <a:ln w="19050">
                <a:solidFill>
                  <a:schemeClr val="accent4"/>
                </a:solidFill>
              </a:ln>
              <a:effectLst/>
            </c:spPr>
            <c:extLst>
              <c:ext xmlns:c16="http://schemas.microsoft.com/office/drawing/2014/chart" uri="{C3380CC4-5D6E-409C-BE32-E72D297353CC}">
                <c16:uniqueId val="{00000001-2DF5-4E55-A9E7-31572F21FF33}"/>
              </c:ext>
            </c:extLst>
          </c:dPt>
          <c:dPt>
            <c:idx val="1"/>
            <c:bubble3D val="0"/>
            <c:spPr>
              <a:solidFill>
                <a:schemeClr val="bg2"/>
              </a:solidFill>
              <a:ln w="19050">
                <a:solidFill>
                  <a:schemeClr val="accent4"/>
                </a:solidFill>
              </a:ln>
              <a:effectLst/>
            </c:spPr>
            <c:extLst>
              <c:ext xmlns:c16="http://schemas.microsoft.com/office/drawing/2014/chart" uri="{C3380CC4-5D6E-409C-BE32-E72D297353CC}">
                <c16:uniqueId val="{00000001-3412-4E52-8011-952889EB8351}"/>
              </c:ext>
            </c:extLst>
          </c:dPt>
          <c:cat>
            <c:strRef>
              <c:f>Sheet1!$A$2:$A$3</c:f>
              <c:strCache>
                <c:ptCount val="2"/>
                <c:pt idx="0">
                  <c:v>More Info</c:v>
                </c:pt>
                <c:pt idx="1">
                  <c:v>No more info</c:v>
                </c:pt>
              </c:strCache>
            </c:strRef>
          </c:cat>
          <c:val>
            <c:numRef>
              <c:f>Sheet1!$B$2:$B$3</c:f>
              <c:numCache>
                <c:formatCode>0%</c:formatCode>
                <c:ptCount val="2"/>
                <c:pt idx="0">
                  <c:v>0.81</c:v>
                </c:pt>
                <c:pt idx="1">
                  <c:v>0.19</c:v>
                </c:pt>
              </c:numCache>
            </c:numRef>
          </c:val>
          <c:extLst>
            <c:ext xmlns:c16="http://schemas.microsoft.com/office/drawing/2014/chart" uri="{C3380CC4-5D6E-409C-BE32-E72D297353CC}">
              <c16:uniqueId val="{00000000-3412-4E52-8011-952889EB8351}"/>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chemeClr val="accent4"/>
            </a:solidFill>
            <a:ln>
              <a:solidFill>
                <a:schemeClr val="accent4"/>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2"/>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Learned something new</c:v>
                </c:pt>
                <c:pt idx="1">
                  <c:v>Follow up activity</c:v>
                </c:pt>
                <c:pt idx="2">
                  <c:v>Posted on social media</c:v>
                </c:pt>
              </c:strCache>
            </c:strRef>
          </c:cat>
          <c:val>
            <c:numRef>
              <c:f>Sheet1!$B$2:$B$4</c:f>
              <c:numCache>
                <c:formatCode>0%</c:formatCode>
                <c:ptCount val="3"/>
                <c:pt idx="0">
                  <c:v>0.81</c:v>
                </c:pt>
                <c:pt idx="1">
                  <c:v>0.64</c:v>
                </c:pt>
                <c:pt idx="2">
                  <c:v>0.22</c:v>
                </c:pt>
              </c:numCache>
            </c:numRef>
          </c:val>
          <c:extLst>
            <c:ext xmlns:c16="http://schemas.microsoft.com/office/drawing/2014/chart" uri="{C3380CC4-5D6E-409C-BE32-E72D297353CC}">
              <c16:uniqueId val="{00000000-6CCD-443C-91FA-6B3BF52EE3F4}"/>
            </c:ext>
          </c:extLst>
        </c:ser>
        <c:ser>
          <c:idx val="1"/>
          <c:order val="1"/>
          <c:tx>
            <c:strRef>
              <c:f>Sheet1!$C$1</c:f>
              <c:strCache>
                <c:ptCount val="1"/>
                <c:pt idx="0">
                  <c:v>Series 2</c:v>
                </c:pt>
              </c:strCache>
            </c:strRef>
          </c:tx>
          <c:spPr>
            <a:solidFill>
              <a:schemeClr val="bg2"/>
            </a:solidFill>
            <a:ln>
              <a:solidFill>
                <a:schemeClr val="accent4"/>
              </a:solidFill>
            </a:ln>
            <a:effectLst/>
          </c:spPr>
          <c:invertIfNegative val="0"/>
          <c:cat>
            <c:strRef>
              <c:f>Sheet1!$A$2:$A$4</c:f>
              <c:strCache>
                <c:ptCount val="3"/>
                <c:pt idx="0">
                  <c:v>Learned something new</c:v>
                </c:pt>
                <c:pt idx="1">
                  <c:v>Follow up activity</c:v>
                </c:pt>
                <c:pt idx="2">
                  <c:v>Posted on social media</c:v>
                </c:pt>
              </c:strCache>
            </c:strRef>
          </c:cat>
          <c:val>
            <c:numRef>
              <c:f>Sheet1!$C$2:$C$4</c:f>
              <c:numCache>
                <c:formatCode>0%</c:formatCode>
                <c:ptCount val="3"/>
                <c:pt idx="0">
                  <c:v>0.19</c:v>
                </c:pt>
                <c:pt idx="1">
                  <c:v>0.36</c:v>
                </c:pt>
                <c:pt idx="2">
                  <c:v>0.78</c:v>
                </c:pt>
              </c:numCache>
            </c:numRef>
          </c:val>
          <c:extLst>
            <c:ext xmlns:c16="http://schemas.microsoft.com/office/drawing/2014/chart" uri="{C3380CC4-5D6E-409C-BE32-E72D297353CC}">
              <c16:uniqueId val="{00000001-6CCD-443C-91FA-6B3BF52EE3F4}"/>
            </c:ext>
          </c:extLst>
        </c:ser>
        <c:dLbls>
          <c:showLegendKey val="0"/>
          <c:showVal val="0"/>
          <c:showCatName val="0"/>
          <c:showSerName val="0"/>
          <c:showPercent val="0"/>
          <c:showBubbleSize val="0"/>
        </c:dLbls>
        <c:gapWidth val="50"/>
        <c:overlap val="100"/>
        <c:axId val="1944732928"/>
        <c:axId val="1944734976"/>
      </c:barChart>
      <c:catAx>
        <c:axId val="1944732928"/>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44734976"/>
        <c:crosses val="autoZero"/>
        <c:auto val="1"/>
        <c:lblAlgn val="ctr"/>
        <c:lblOffset val="100"/>
        <c:noMultiLvlLbl val="0"/>
      </c:catAx>
      <c:valAx>
        <c:axId val="1944734976"/>
        <c:scaling>
          <c:orientation val="minMax"/>
        </c:scaling>
        <c:delete val="1"/>
        <c:axPos val="t"/>
        <c:numFmt formatCode="0%" sourceLinked="1"/>
        <c:majorTickMark val="none"/>
        <c:minorTickMark val="none"/>
        <c:tickLblPos val="nextTo"/>
        <c:crossAx val="19447329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Posted on social media</c:v>
                </c:pt>
                <c:pt idx="1">
                  <c:v>Follow up activity</c:v>
                </c:pt>
                <c:pt idx="2">
                  <c:v>Learned something new</c:v>
                </c:pt>
              </c:strCache>
            </c:strRef>
          </c:cat>
          <c:val>
            <c:numRef>
              <c:f>Sheet1!$B$2:$B$4</c:f>
              <c:numCache>
                <c:formatCode>0%</c:formatCode>
                <c:ptCount val="3"/>
                <c:pt idx="0">
                  <c:v>0.22</c:v>
                </c:pt>
                <c:pt idx="1">
                  <c:v>0.64</c:v>
                </c:pt>
                <c:pt idx="2">
                  <c:v>0.81</c:v>
                </c:pt>
              </c:numCache>
            </c:numRef>
          </c:val>
          <c:extLst>
            <c:ext xmlns:c16="http://schemas.microsoft.com/office/drawing/2014/chart" uri="{C3380CC4-5D6E-409C-BE32-E72D297353CC}">
              <c16:uniqueId val="{00000000-0B7B-4A0E-AC39-00DDEBC6A3AA}"/>
            </c:ext>
          </c:extLst>
        </c:ser>
        <c:dLbls>
          <c:showLegendKey val="0"/>
          <c:showVal val="0"/>
          <c:showCatName val="0"/>
          <c:showSerName val="0"/>
          <c:showPercent val="0"/>
          <c:showBubbleSize val="0"/>
        </c:dLbls>
        <c:gapWidth val="50"/>
        <c:axId val="1955700480"/>
        <c:axId val="1955703232"/>
      </c:barChart>
      <c:catAx>
        <c:axId val="195570048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55703232"/>
        <c:crosses val="autoZero"/>
        <c:auto val="1"/>
        <c:lblAlgn val="ctr"/>
        <c:lblOffset val="100"/>
        <c:noMultiLvlLbl val="0"/>
      </c:catAx>
      <c:valAx>
        <c:axId val="1955703232"/>
        <c:scaling>
          <c:orientation val="minMax"/>
        </c:scaling>
        <c:delete val="1"/>
        <c:axPos val="b"/>
        <c:numFmt formatCode="0%" sourceLinked="1"/>
        <c:majorTickMark val="none"/>
        <c:minorTickMark val="none"/>
        <c:tickLblPos val="nextTo"/>
        <c:crossAx val="19557004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1372819449549E-2"/>
          <c:y val="4.3934078126552797E-2"/>
          <c:w val="0.91725436110090197"/>
          <c:h val="0.68836220943343296"/>
        </c:manualLayout>
      </c:layout>
      <c:scatterChart>
        <c:scatterStyle val="lineMarker"/>
        <c:varyColors val="0"/>
        <c:ser>
          <c:idx val="0"/>
          <c:order val="0"/>
          <c:tx>
            <c:strRef>
              <c:f>Lollipop!$C$2</c:f>
              <c:strCache>
                <c:ptCount val="1"/>
                <c:pt idx="0">
                  <c:v>% partcipants</c:v>
                </c:pt>
              </c:strCache>
            </c:strRef>
          </c:tx>
          <c:spPr>
            <a:ln w="19050" cap="rnd">
              <a:noFill/>
              <a:round/>
            </a:ln>
            <a:effectLst/>
          </c:spPr>
          <c:marker>
            <c:symbol val="circle"/>
            <c:size val="5"/>
            <c:spPr>
              <a:solidFill>
                <a:schemeClr val="accent4"/>
              </a:solidFill>
              <a:ln w="381000">
                <a:solidFill>
                  <a:schemeClr val="accent4"/>
                </a:solidFill>
              </a:ln>
              <a:effectLst/>
            </c:spPr>
          </c:marker>
          <c:errBars>
            <c:errDir val="y"/>
            <c:errBarType val="both"/>
            <c:errValType val="cust"/>
            <c:noEndCap val="0"/>
            <c:plus>
              <c:numLit>
                <c:formatCode>General</c:formatCode>
                <c:ptCount val="1"/>
                <c:pt idx="0">
                  <c:v>0</c:v>
                </c:pt>
              </c:numLit>
            </c:plus>
            <c:minus>
              <c:numRef>
                <c:f>Lollipop!$C$3:$C$5</c:f>
                <c:numCache>
                  <c:formatCode>General</c:formatCode>
                  <c:ptCount val="3"/>
                  <c:pt idx="0">
                    <c:v>0.22</c:v>
                  </c:pt>
                  <c:pt idx="1">
                    <c:v>0.64</c:v>
                  </c:pt>
                  <c:pt idx="2">
                    <c:v>0.81</c:v>
                  </c:pt>
                </c:numCache>
              </c:numRef>
            </c:minus>
            <c:spPr>
              <a:noFill/>
              <a:ln w="25400" cap="flat" cmpd="sng" algn="ctr">
                <a:solidFill>
                  <a:schemeClr val="accent4"/>
                </a:solidFill>
                <a:round/>
              </a:ln>
              <a:effectLst/>
            </c:spPr>
          </c:errBars>
          <c:xVal>
            <c:numRef>
              <c:f>Lollipop!$B$3:$B$5</c:f>
              <c:numCache>
                <c:formatCode>General</c:formatCode>
                <c:ptCount val="3"/>
                <c:pt idx="0">
                  <c:v>3</c:v>
                </c:pt>
                <c:pt idx="1">
                  <c:v>2</c:v>
                </c:pt>
                <c:pt idx="2">
                  <c:v>1</c:v>
                </c:pt>
              </c:numCache>
            </c:numRef>
          </c:xVal>
          <c:yVal>
            <c:numRef>
              <c:f>Lollipop!$C$3:$C$5</c:f>
              <c:numCache>
                <c:formatCode>0%</c:formatCode>
                <c:ptCount val="3"/>
                <c:pt idx="0">
                  <c:v>0.22</c:v>
                </c:pt>
                <c:pt idx="1">
                  <c:v>0.64</c:v>
                </c:pt>
                <c:pt idx="2">
                  <c:v>0.81</c:v>
                </c:pt>
              </c:numCache>
            </c:numRef>
          </c:yVal>
          <c:smooth val="0"/>
          <c:extLst>
            <c:ext xmlns:c16="http://schemas.microsoft.com/office/drawing/2014/chart" uri="{C3380CC4-5D6E-409C-BE32-E72D297353CC}">
              <c16:uniqueId val="{00000003-D641-4605-A1DD-9FCE10FA13B9}"/>
            </c:ext>
          </c:extLst>
        </c:ser>
        <c:dLbls>
          <c:showLegendKey val="0"/>
          <c:showVal val="0"/>
          <c:showCatName val="0"/>
          <c:showSerName val="0"/>
          <c:showPercent val="0"/>
          <c:showBubbleSize val="0"/>
        </c:dLbls>
        <c:axId val="1955729072"/>
        <c:axId val="1955731824"/>
      </c:scatterChart>
      <c:valAx>
        <c:axId val="1955729072"/>
        <c:scaling>
          <c:orientation val="minMax"/>
          <c:max val="4"/>
        </c:scaling>
        <c:delete val="0"/>
        <c:axPos val="b"/>
        <c:numFmt formatCode="General" sourceLinked="1"/>
        <c:majorTickMark val="none"/>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55731824"/>
        <c:crosses val="autoZero"/>
        <c:crossBetween val="midCat"/>
      </c:valAx>
      <c:valAx>
        <c:axId val="1955731824"/>
        <c:scaling>
          <c:orientation val="minMax"/>
        </c:scaling>
        <c:delete val="0"/>
        <c:axPos val="l"/>
        <c:numFmt formatCode="0%"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55729072"/>
        <c:crosses val="autoZero"/>
        <c:crossBetween val="midCat"/>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userShapes r:id="rId4"/>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chemeClr val="accent4"/>
            </a:solidFill>
            <a:ln>
              <a:solidFill>
                <a:schemeClr val="accent4"/>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2"/>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Learned something new</c:v>
                </c:pt>
                <c:pt idx="1">
                  <c:v>Follow up activity</c:v>
                </c:pt>
                <c:pt idx="2">
                  <c:v>Posted on social media</c:v>
                </c:pt>
              </c:strCache>
            </c:strRef>
          </c:cat>
          <c:val>
            <c:numRef>
              <c:f>Sheet1!$B$2:$B$4</c:f>
              <c:numCache>
                <c:formatCode>0%</c:formatCode>
                <c:ptCount val="3"/>
                <c:pt idx="0">
                  <c:v>0.81</c:v>
                </c:pt>
                <c:pt idx="1">
                  <c:v>0.64</c:v>
                </c:pt>
                <c:pt idx="2">
                  <c:v>0.22</c:v>
                </c:pt>
              </c:numCache>
            </c:numRef>
          </c:val>
          <c:extLst>
            <c:ext xmlns:c16="http://schemas.microsoft.com/office/drawing/2014/chart" uri="{C3380CC4-5D6E-409C-BE32-E72D297353CC}">
              <c16:uniqueId val="{00000000-6CCD-443C-91FA-6B3BF52EE3F4}"/>
            </c:ext>
          </c:extLst>
        </c:ser>
        <c:ser>
          <c:idx val="1"/>
          <c:order val="1"/>
          <c:tx>
            <c:strRef>
              <c:f>Sheet1!$C$1</c:f>
              <c:strCache>
                <c:ptCount val="1"/>
                <c:pt idx="0">
                  <c:v>Series 2</c:v>
                </c:pt>
              </c:strCache>
            </c:strRef>
          </c:tx>
          <c:spPr>
            <a:solidFill>
              <a:schemeClr val="bg2"/>
            </a:solidFill>
            <a:ln>
              <a:solidFill>
                <a:schemeClr val="accent4"/>
              </a:solidFill>
            </a:ln>
            <a:effectLst/>
          </c:spPr>
          <c:invertIfNegative val="0"/>
          <c:cat>
            <c:strRef>
              <c:f>Sheet1!$A$2:$A$4</c:f>
              <c:strCache>
                <c:ptCount val="3"/>
                <c:pt idx="0">
                  <c:v>Learned something new</c:v>
                </c:pt>
                <c:pt idx="1">
                  <c:v>Follow up activity</c:v>
                </c:pt>
                <c:pt idx="2">
                  <c:v>Posted on social media</c:v>
                </c:pt>
              </c:strCache>
            </c:strRef>
          </c:cat>
          <c:val>
            <c:numRef>
              <c:f>Sheet1!$C$2:$C$4</c:f>
              <c:numCache>
                <c:formatCode>0%</c:formatCode>
                <c:ptCount val="3"/>
                <c:pt idx="0">
                  <c:v>0.19</c:v>
                </c:pt>
                <c:pt idx="1">
                  <c:v>0.36</c:v>
                </c:pt>
                <c:pt idx="2">
                  <c:v>0.78</c:v>
                </c:pt>
              </c:numCache>
            </c:numRef>
          </c:val>
          <c:extLst>
            <c:ext xmlns:c16="http://schemas.microsoft.com/office/drawing/2014/chart" uri="{C3380CC4-5D6E-409C-BE32-E72D297353CC}">
              <c16:uniqueId val="{00000001-6CCD-443C-91FA-6B3BF52EE3F4}"/>
            </c:ext>
          </c:extLst>
        </c:ser>
        <c:dLbls>
          <c:showLegendKey val="0"/>
          <c:showVal val="0"/>
          <c:showCatName val="0"/>
          <c:showSerName val="0"/>
          <c:showPercent val="0"/>
          <c:showBubbleSize val="0"/>
        </c:dLbls>
        <c:gapWidth val="50"/>
        <c:overlap val="100"/>
        <c:axId val="1955858384"/>
        <c:axId val="1955861136"/>
      </c:barChart>
      <c:catAx>
        <c:axId val="1955858384"/>
        <c:scaling>
          <c:orientation val="maxMin"/>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400" b="0" i="0" u="none" strike="noStrike" kern="1200" baseline="0">
                <a:solidFill>
                  <a:schemeClr val="tx1">
                    <a:lumMod val="50000"/>
                  </a:schemeClr>
                </a:solidFill>
                <a:latin typeface="+mn-lt"/>
                <a:ea typeface="+mn-ea"/>
                <a:cs typeface="+mn-cs"/>
              </a:defRPr>
            </a:pPr>
            <a:endParaRPr lang="en-US"/>
          </a:p>
        </c:txPr>
        <c:crossAx val="1955861136"/>
        <c:crosses val="autoZero"/>
        <c:auto val="1"/>
        <c:lblAlgn val="ctr"/>
        <c:lblOffset val="100"/>
        <c:noMultiLvlLbl val="0"/>
      </c:catAx>
      <c:valAx>
        <c:axId val="1955861136"/>
        <c:scaling>
          <c:orientation val="minMax"/>
        </c:scaling>
        <c:delete val="1"/>
        <c:axPos val="t"/>
        <c:numFmt formatCode="0%" sourceLinked="1"/>
        <c:majorTickMark val="none"/>
        <c:minorTickMark val="none"/>
        <c:tickLblPos val="nextTo"/>
        <c:crossAx val="19558583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2"/>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Learned something new</c:v>
                </c:pt>
                <c:pt idx="1">
                  <c:v>Follow up activity</c:v>
                </c:pt>
                <c:pt idx="2">
                  <c:v>Posted on social media</c:v>
                </c:pt>
              </c:strCache>
            </c:strRef>
          </c:cat>
          <c:val>
            <c:numRef>
              <c:f>Sheet1!$B$2:$B$4</c:f>
              <c:numCache>
                <c:formatCode>0%</c:formatCode>
                <c:ptCount val="3"/>
                <c:pt idx="0">
                  <c:v>0.81</c:v>
                </c:pt>
                <c:pt idx="1">
                  <c:v>0.64</c:v>
                </c:pt>
                <c:pt idx="2">
                  <c:v>0.22</c:v>
                </c:pt>
              </c:numCache>
            </c:numRef>
          </c:val>
          <c:extLst>
            <c:ext xmlns:c16="http://schemas.microsoft.com/office/drawing/2014/chart" uri="{C3380CC4-5D6E-409C-BE32-E72D297353CC}">
              <c16:uniqueId val="{00000000-1667-42C3-8C8D-BE5D6F94694B}"/>
            </c:ext>
          </c:extLst>
        </c:ser>
        <c:ser>
          <c:idx val="1"/>
          <c:order val="1"/>
          <c:tx>
            <c:strRef>
              <c:f>Sheet1!$C$1</c:f>
              <c:strCache>
                <c:ptCount val="1"/>
                <c:pt idx="0">
                  <c:v>Series 2</c:v>
                </c:pt>
              </c:strCache>
            </c:strRef>
          </c:tx>
          <c:spPr>
            <a:solidFill>
              <a:schemeClr val="bg2">
                <a:lumMod val="75000"/>
              </a:schemeClr>
            </a:solidFill>
            <a:ln>
              <a:noFill/>
            </a:ln>
            <a:effectLst/>
          </c:spPr>
          <c:invertIfNegative val="0"/>
          <c:cat>
            <c:strRef>
              <c:f>Sheet1!$A$2:$A$4</c:f>
              <c:strCache>
                <c:ptCount val="3"/>
                <c:pt idx="0">
                  <c:v>Learned something new</c:v>
                </c:pt>
                <c:pt idx="1">
                  <c:v>Follow up activity</c:v>
                </c:pt>
                <c:pt idx="2">
                  <c:v>Posted on social media</c:v>
                </c:pt>
              </c:strCache>
            </c:strRef>
          </c:cat>
          <c:val>
            <c:numRef>
              <c:f>Sheet1!$C$2:$C$4</c:f>
              <c:numCache>
                <c:formatCode>0%</c:formatCode>
                <c:ptCount val="3"/>
                <c:pt idx="0">
                  <c:v>0.19</c:v>
                </c:pt>
                <c:pt idx="1">
                  <c:v>0.36</c:v>
                </c:pt>
                <c:pt idx="2">
                  <c:v>0.78</c:v>
                </c:pt>
              </c:numCache>
            </c:numRef>
          </c:val>
          <c:extLst>
            <c:ext xmlns:c16="http://schemas.microsoft.com/office/drawing/2014/chart" uri="{C3380CC4-5D6E-409C-BE32-E72D297353CC}">
              <c16:uniqueId val="{00000001-1667-42C3-8C8D-BE5D6F94694B}"/>
            </c:ext>
          </c:extLst>
        </c:ser>
        <c:dLbls>
          <c:showLegendKey val="0"/>
          <c:showVal val="0"/>
          <c:showCatName val="0"/>
          <c:showSerName val="0"/>
          <c:showPercent val="0"/>
          <c:showBubbleSize val="0"/>
        </c:dLbls>
        <c:gapWidth val="50"/>
        <c:overlap val="100"/>
        <c:axId val="1955838208"/>
        <c:axId val="1955840528"/>
      </c:barChart>
      <c:catAx>
        <c:axId val="1955838208"/>
        <c:scaling>
          <c:orientation val="maxMin"/>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400" b="0" i="0" u="none" strike="noStrike" kern="1200" baseline="0">
                <a:solidFill>
                  <a:schemeClr val="tx1">
                    <a:lumMod val="50000"/>
                  </a:schemeClr>
                </a:solidFill>
                <a:latin typeface="+mn-lt"/>
                <a:ea typeface="+mn-ea"/>
                <a:cs typeface="+mn-cs"/>
              </a:defRPr>
            </a:pPr>
            <a:endParaRPr lang="en-US"/>
          </a:p>
        </c:txPr>
        <c:crossAx val="1955840528"/>
        <c:crosses val="autoZero"/>
        <c:auto val="1"/>
        <c:lblAlgn val="ctr"/>
        <c:lblOffset val="100"/>
        <c:noMultiLvlLbl val="0"/>
      </c:catAx>
      <c:valAx>
        <c:axId val="1955840528"/>
        <c:scaling>
          <c:orientation val="minMax"/>
        </c:scaling>
        <c:delete val="1"/>
        <c:axPos val="t"/>
        <c:numFmt formatCode="0%" sourceLinked="1"/>
        <c:majorTickMark val="none"/>
        <c:minorTickMark val="none"/>
        <c:tickLblPos val="nextTo"/>
        <c:crossAx val="19558382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Posted on social media</c:v>
                </c:pt>
                <c:pt idx="1">
                  <c:v>Follow up activity</c:v>
                </c:pt>
                <c:pt idx="2">
                  <c:v>Learned something new</c:v>
                </c:pt>
              </c:strCache>
            </c:strRef>
          </c:cat>
          <c:val>
            <c:numRef>
              <c:f>Sheet1!$B$2:$B$4</c:f>
              <c:numCache>
                <c:formatCode>0%</c:formatCode>
                <c:ptCount val="3"/>
                <c:pt idx="0">
                  <c:v>0.22</c:v>
                </c:pt>
                <c:pt idx="1">
                  <c:v>0.64</c:v>
                </c:pt>
                <c:pt idx="2">
                  <c:v>0.81</c:v>
                </c:pt>
              </c:numCache>
            </c:numRef>
          </c:val>
          <c:extLst>
            <c:ext xmlns:c16="http://schemas.microsoft.com/office/drawing/2014/chart" uri="{C3380CC4-5D6E-409C-BE32-E72D297353CC}">
              <c16:uniqueId val="{00000000-AC80-4E23-A4AA-97659DE9F179}"/>
            </c:ext>
          </c:extLst>
        </c:ser>
        <c:dLbls>
          <c:showLegendKey val="0"/>
          <c:showVal val="0"/>
          <c:showCatName val="0"/>
          <c:showSerName val="0"/>
          <c:showPercent val="0"/>
          <c:showBubbleSize val="0"/>
        </c:dLbls>
        <c:gapWidth val="50"/>
        <c:axId val="1944815840"/>
        <c:axId val="1944825200"/>
      </c:barChart>
      <c:catAx>
        <c:axId val="1944815840"/>
        <c:scaling>
          <c:orientation val="minMax"/>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400" b="0" i="0" u="none" strike="noStrike" kern="1200" baseline="0">
                <a:solidFill>
                  <a:schemeClr val="tx1">
                    <a:lumMod val="50000"/>
                  </a:schemeClr>
                </a:solidFill>
                <a:latin typeface="+mn-lt"/>
                <a:ea typeface="+mn-ea"/>
                <a:cs typeface="+mn-cs"/>
              </a:defRPr>
            </a:pPr>
            <a:endParaRPr lang="en-US"/>
          </a:p>
        </c:txPr>
        <c:crossAx val="1944825200"/>
        <c:crosses val="autoZero"/>
        <c:auto val="1"/>
        <c:lblAlgn val="ctr"/>
        <c:lblOffset val="100"/>
        <c:noMultiLvlLbl val="0"/>
      </c:catAx>
      <c:valAx>
        <c:axId val="1944825200"/>
        <c:scaling>
          <c:orientation val="minMax"/>
        </c:scaling>
        <c:delete val="1"/>
        <c:axPos val="b"/>
        <c:numFmt formatCode="0%" sourceLinked="1"/>
        <c:majorTickMark val="none"/>
        <c:minorTickMark val="none"/>
        <c:tickLblPos val="nextTo"/>
        <c:crossAx val="19448158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chemeClr val="accent4"/>
            </a:solidFill>
            <a:ln>
              <a:noFill/>
            </a:ln>
            <a:effectLst/>
          </c:spPr>
          <c:invertIfNegative val="0"/>
          <c:cat>
            <c:strRef>
              <c:f>Sheet1!$A$2:$A$4</c:f>
              <c:strCache>
                <c:ptCount val="3"/>
                <c:pt idx="0">
                  <c:v>Learned something new</c:v>
                </c:pt>
                <c:pt idx="1">
                  <c:v>Follow up activity</c:v>
                </c:pt>
                <c:pt idx="2">
                  <c:v>Posted on social media</c:v>
                </c:pt>
              </c:strCache>
            </c:strRef>
          </c:cat>
          <c:val>
            <c:numRef>
              <c:f>Sheet1!$B$2:$B$4</c:f>
              <c:numCache>
                <c:formatCode>0%</c:formatCode>
                <c:ptCount val="3"/>
                <c:pt idx="0">
                  <c:v>0.81</c:v>
                </c:pt>
                <c:pt idx="1">
                  <c:v>0.64</c:v>
                </c:pt>
                <c:pt idx="2">
                  <c:v>0.22</c:v>
                </c:pt>
              </c:numCache>
            </c:numRef>
          </c:val>
          <c:extLst>
            <c:ext xmlns:c16="http://schemas.microsoft.com/office/drawing/2014/chart" uri="{C3380CC4-5D6E-409C-BE32-E72D297353CC}">
              <c16:uniqueId val="{00000000-1B33-483C-AD76-184F091CDFD4}"/>
            </c:ext>
          </c:extLst>
        </c:ser>
        <c:ser>
          <c:idx val="1"/>
          <c:order val="1"/>
          <c:tx>
            <c:strRef>
              <c:f>Sheet1!$C$1</c:f>
              <c:strCache>
                <c:ptCount val="1"/>
                <c:pt idx="0">
                  <c:v>Series 2</c:v>
                </c:pt>
              </c:strCache>
            </c:strRef>
          </c:tx>
          <c:spPr>
            <a:solidFill>
              <a:schemeClr val="bg2">
                <a:lumMod val="75000"/>
              </a:schemeClr>
            </a:solidFill>
            <a:ln>
              <a:noFill/>
            </a:ln>
            <a:effectLst/>
          </c:spPr>
          <c:invertIfNegative val="0"/>
          <c:cat>
            <c:strRef>
              <c:f>Sheet1!$A$2:$A$4</c:f>
              <c:strCache>
                <c:ptCount val="3"/>
                <c:pt idx="0">
                  <c:v>Learned something new</c:v>
                </c:pt>
                <c:pt idx="1">
                  <c:v>Follow up activity</c:v>
                </c:pt>
                <c:pt idx="2">
                  <c:v>Posted on social media</c:v>
                </c:pt>
              </c:strCache>
            </c:strRef>
          </c:cat>
          <c:val>
            <c:numRef>
              <c:f>Sheet1!$C$2:$C$4</c:f>
              <c:numCache>
                <c:formatCode>0%</c:formatCode>
                <c:ptCount val="3"/>
                <c:pt idx="0">
                  <c:v>0.19</c:v>
                </c:pt>
                <c:pt idx="1">
                  <c:v>0.36</c:v>
                </c:pt>
                <c:pt idx="2">
                  <c:v>0.78</c:v>
                </c:pt>
              </c:numCache>
            </c:numRef>
          </c:val>
          <c:extLst>
            <c:ext xmlns:c16="http://schemas.microsoft.com/office/drawing/2014/chart" uri="{C3380CC4-5D6E-409C-BE32-E72D297353CC}">
              <c16:uniqueId val="{00000001-1B33-483C-AD76-184F091CDFD4}"/>
            </c:ext>
          </c:extLst>
        </c:ser>
        <c:dLbls>
          <c:showLegendKey val="0"/>
          <c:showVal val="0"/>
          <c:showCatName val="0"/>
          <c:showSerName val="0"/>
          <c:showPercent val="0"/>
          <c:showBubbleSize val="0"/>
        </c:dLbls>
        <c:gapWidth val="50"/>
        <c:overlap val="100"/>
        <c:axId val="1945511776"/>
        <c:axId val="1945514096"/>
      </c:barChart>
      <c:catAx>
        <c:axId val="1945511776"/>
        <c:scaling>
          <c:orientation val="maxMin"/>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400" b="0" i="0" u="none" strike="noStrike" kern="1200" baseline="0">
                <a:solidFill>
                  <a:schemeClr val="tx1">
                    <a:lumMod val="50000"/>
                  </a:schemeClr>
                </a:solidFill>
                <a:latin typeface="+mn-lt"/>
                <a:ea typeface="+mn-ea"/>
                <a:cs typeface="+mn-cs"/>
              </a:defRPr>
            </a:pPr>
            <a:endParaRPr lang="en-US"/>
          </a:p>
        </c:txPr>
        <c:crossAx val="1945514096"/>
        <c:crosses val="autoZero"/>
        <c:auto val="1"/>
        <c:lblAlgn val="ctr"/>
        <c:lblOffset val="100"/>
        <c:noMultiLvlLbl val="0"/>
      </c:catAx>
      <c:valAx>
        <c:axId val="1945514096"/>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45511776"/>
        <c:crosses val="max"/>
        <c:crossBetween val="between"/>
        <c:majorUnit val="0.2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2018</c:v>
                </c:pt>
              </c:strCache>
            </c:strRef>
          </c:tx>
          <c:spPr>
            <a:solidFill>
              <a:srgbClr val="F58238"/>
            </a:solidFill>
          </c:spPr>
          <c:invertIfNegative val="0"/>
          <c:dPt>
            <c:idx val="0"/>
            <c:invertIfNegative val="0"/>
            <c:bubble3D val="0"/>
            <c:spPr>
              <a:solidFill>
                <a:srgbClr val="F58238">
                  <a:alpha val="20000"/>
                </a:srgbClr>
              </a:solidFill>
            </c:spPr>
            <c:extLst>
              <c:ext xmlns:c16="http://schemas.microsoft.com/office/drawing/2014/chart" uri="{C3380CC4-5D6E-409C-BE32-E72D297353CC}">
                <c16:uniqueId val="{00000001-3E53-4BC2-877F-B79C1CAB5880}"/>
              </c:ext>
            </c:extLst>
          </c:dPt>
          <c:dPt>
            <c:idx val="1"/>
            <c:invertIfNegative val="0"/>
            <c:bubble3D val="0"/>
            <c:spPr>
              <a:solidFill>
                <a:srgbClr val="F58238">
                  <a:alpha val="40000"/>
                </a:srgbClr>
              </a:solidFill>
            </c:spPr>
            <c:extLst>
              <c:ext xmlns:c16="http://schemas.microsoft.com/office/drawing/2014/chart" uri="{C3380CC4-5D6E-409C-BE32-E72D297353CC}">
                <c16:uniqueId val="{00000003-3E53-4BC2-877F-B79C1CAB5880}"/>
              </c:ext>
            </c:extLst>
          </c:dPt>
          <c:dPt>
            <c:idx val="2"/>
            <c:invertIfNegative val="0"/>
            <c:bubble3D val="0"/>
            <c:spPr>
              <a:solidFill>
                <a:srgbClr val="F58238">
                  <a:alpha val="60000"/>
                </a:srgbClr>
              </a:solidFill>
            </c:spPr>
            <c:extLst>
              <c:ext xmlns:c16="http://schemas.microsoft.com/office/drawing/2014/chart" uri="{C3380CC4-5D6E-409C-BE32-E72D297353CC}">
                <c16:uniqueId val="{00000005-3E53-4BC2-877F-B79C1CAB5880}"/>
              </c:ext>
            </c:extLst>
          </c:dPt>
          <c:dPt>
            <c:idx val="3"/>
            <c:invertIfNegative val="0"/>
            <c:bubble3D val="0"/>
            <c:extLst>
              <c:ext xmlns:c16="http://schemas.microsoft.com/office/drawing/2014/chart" uri="{C3380CC4-5D6E-409C-BE32-E72D297353CC}">
                <c16:uniqueId val="{00000007-3E53-4BC2-877F-B79C1CAB5880}"/>
              </c:ext>
            </c:extLst>
          </c:dPt>
          <c:dPt>
            <c:idx val="4"/>
            <c:invertIfNegative val="0"/>
            <c:bubble3D val="0"/>
            <c:extLst>
              <c:ext xmlns:c16="http://schemas.microsoft.com/office/drawing/2014/chart" uri="{C3380CC4-5D6E-409C-BE32-E72D297353CC}">
                <c16:uniqueId val="{00000009-3E53-4BC2-877F-B79C1CAB5880}"/>
              </c:ext>
            </c:extLst>
          </c:dPt>
          <c:dPt>
            <c:idx val="5"/>
            <c:invertIfNegative val="0"/>
            <c:bubble3D val="0"/>
            <c:extLst>
              <c:ext xmlns:c16="http://schemas.microsoft.com/office/drawing/2014/chart" uri="{C3380CC4-5D6E-409C-BE32-E72D297353CC}">
                <c16:uniqueId val="{0000000B-3E53-4BC2-877F-B79C1CAB5880}"/>
              </c:ext>
            </c:extLst>
          </c:dPt>
          <c:dLbls>
            <c:dLbl>
              <c:idx val="0"/>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3E53-4BC2-877F-B79C1CAB5880}"/>
                </c:ext>
              </c:extLst>
            </c:dLbl>
            <c:spPr>
              <a:noFill/>
              <a:ln>
                <a:noFill/>
              </a:ln>
              <a:effectLst/>
            </c:spPr>
            <c:txPr>
              <a:bodyPr/>
              <a:lstStyle/>
              <a:p>
                <a:pPr>
                  <a:defRPr sz="1800" b="0">
                    <a:solidFill>
                      <a:srgbClr val="5A5A5A"/>
                    </a:solidFill>
                    <a:latin typeface="+mn-lt"/>
                    <a:ea typeface="Arial" charset="0"/>
                    <a:cs typeface="Arial"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High school</c:v>
                </c:pt>
                <c:pt idx="1">
                  <c:v>Associates</c:v>
                </c:pt>
                <c:pt idx="2">
                  <c:v>Bachelor's</c:v>
                </c:pt>
                <c:pt idx="3">
                  <c:v>Post graduate</c:v>
                </c:pt>
              </c:strCache>
            </c:strRef>
          </c:cat>
          <c:val>
            <c:numRef>
              <c:f>Sheet1!$B$2:$B$5</c:f>
              <c:numCache>
                <c:formatCode>0%</c:formatCode>
                <c:ptCount val="4"/>
                <c:pt idx="0">
                  <c:v>0.03</c:v>
                </c:pt>
                <c:pt idx="1">
                  <c:v>0.06</c:v>
                </c:pt>
                <c:pt idx="2">
                  <c:v>0.37</c:v>
                </c:pt>
                <c:pt idx="3">
                  <c:v>0.54</c:v>
                </c:pt>
              </c:numCache>
            </c:numRef>
          </c:val>
          <c:extLst>
            <c:ext xmlns:c16="http://schemas.microsoft.com/office/drawing/2014/chart" uri="{C3380CC4-5D6E-409C-BE32-E72D297353CC}">
              <c16:uniqueId val="{0000000C-3E53-4BC2-877F-B79C1CAB5880}"/>
            </c:ext>
          </c:extLst>
        </c:ser>
        <c:dLbls>
          <c:showLegendKey val="0"/>
          <c:showVal val="0"/>
          <c:showCatName val="0"/>
          <c:showSerName val="0"/>
          <c:showPercent val="0"/>
          <c:showBubbleSize val="0"/>
        </c:dLbls>
        <c:gapWidth val="20"/>
        <c:axId val="1945557296"/>
        <c:axId val="1945554544"/>
      </c:barChart>
      <c:valAx>
        <c:axId val="1945554544"/>
        <c:scaling>
          <c:orientation val="minMax"/>
          <c:min val="0"/>
        </c:scaling>
        <c:delete val="1"/>
        <c:axPos val="b"/>
        <c:numFmt formatCode="0%" sourceLinked="1"/>
        <c:majorTickMark val="out"/>
        <c:minorTickMark val="none"/>
        <c:tickLblPos val="nextTo"/>
        <c:crossAx val="1945557296"/>
        <c:crosses val="autoZero"/>
        <c:crossBetween val="between"/>
        <c:majorUnit val="0.2"/>
      </c:valAx>
      <c:catAx>
        <c:axId val="1945557296"/>
        <c:scaling>
          <c:orientation val="minMax"/>
        </c:scaling>
        <c:delete val="0"/>
        <c:axPos val="l"/>
        <c:numFmt formatCode="General" sourceLinked="0"/>
        <c:majorTickMark val="out"/>
        <c:minorTickMark val="none"/>
        <c:tickLblPos val="nextTo"/>
        <c:spPr>
          <a:ln>
            <a:noFill/>
          </a:ln>
        </c:spPr>
        <c:txPr>
          <a:bodyPr rot="0" vert="horz" anchor="ctr" anchorCtr="0"/>
          <a:lstStyle/>
          <a:p>
            <a:pPr>
              <a:defRPr sz="1800">
                <a:solidFill>
                  <a:srgbClr val="747782"/>
                </a:solidFill>
                <a:latin typeface="Arial" charset="0"/>
                <a:ea typeface="Arial" charset="0"/>
                <a:cs typeface="Arial" charset="0"/>
              </a:defRPr>
            </a:pPr>
            <a:endParaRPr lang="en-US"/>
          </a:p>
        </c:txPr>
        <c:crossAx val="1945554544"/>
        <c:crosses val="autoZero"/>
        <c:auto val="1"/>
        <c:lblAlgn val="ctr"/>
        <c:lblOffset val="100"/>
        <c:noMultiLvlLbl val="0"/>
      </c:catAx>
      <c:spPr>
        <a:noFill/>
        <a:ln w="25400">
          <a:noFill/>
        </a:ln>
      </c:spPr>
    </c:plotArea>
    <c:plotVisOnly val="1"/>
    <c:dispBlanksAs val="gap"/>
    <c:showDLblsOverMax val="0"/>
  </c:chart>
  <c:spPr>
    <a:noFill/>
    <a:ln>
      <a:noFill/>
    </a:ln>
  </c:spPr>
  <c:txPr>
    <a:bodyPr/>
    <a:lstStyle/>
    <a:p>
      <a:pPr>
        <a:defRPr sz="1600">
          <a:solidFill>
            <a:schemeClr val="bg1"/>
          </a:solidFill>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2018</c:v>
                </c:pt>
              </c:strCache>
            </c:strRef>
          </c:tx>
          <c:spPr>
            <a:solidFill>
              <a:schemeClr val="accent1"/>
            </a:solidFill>
          </c:spPr>
          <c:invertIfNegative val="0"/>
          <c:dPt>
            <c:idx val="0"/>
            <c:invertIfNegative val="0"/>
            <c:bubble3D val="0"/>
            <c:extLst>
              <c:ext xmlns:c16="http://schemas.microsoft.com/office/drawing/2014/chart" uri="{C3380CC4-5D6E-409C-BE32-E72D297353CC}">
                <c16:uniqueId val="{00000001-491C-44DF-B637-EF1FE407EF7B}"/>
              </c:ext>
            </c:extLst>
          </c:dPt>
          <c:dPt>
            <c:idx val="1"/>
            <c:invertIfNegative val="0"/>
            <c:bubble3D val="0"/>
            <c:extLst>
              <c:ext xmlns:c16="http://schemas.microsoft.com/office/drawing/2014/chart" uri="{C3380CC4-5D6E-409C-BE32-E72D297353CC}">
                <c16:uniqueId val="{00000003-491C-44DF-B637-EF1FE407EF7B}"/>
              </c:ext>
            </c:extLst>
          </c:dPt>
          <c:dPt>
            <c:idx val="2"/>
            <c:invertIfNegative val="0"/>
            <c:bubble3D val="0"/>
            <c:extLst>
              <c:ext xmlns:c16="http://schemas.microsoft.com/office/drawing/2014/chart" uri="{C3380CC4-5D6E-409C-BE32-E72D297353CC}">
                <c16:uniqueId val="{00000005-491C-44DF-B637-EF1FE407EF7B}"/>
              </c:ext>
            </c:extLst>
          </c:dPt>
          <c:dPt>
            <c:idx val="3"/>
            <c:invertIfNegative val="0"/>
            <c:bubble3D val="0"/>
            <c:extLst>
              <c:ext xmlns:c16="http://schemas.microsoft.com/office/drawing/2014/chart" uri="{C3380CC4-5D6E-409C-BE32-E72D297353CC}">
                <c16:uniqueId val="{00000006-491C-44DF-B637-EF1FE407EF7B}"/>
              </c:ext>
            </c:extLst>
          </c:dPt>
          <c:dPt>
            <c:idx val="4"/>
            <c:invertIfNegative val="0"/>
            <c:bubble3D val="0"/>
            <c:extLst>
              <c:ext xmlns:c16="http://schemas.microsoft.com/office/drawing/2014/chart" uri="{C3380CC4-5D6E-409C-BE32-E72D297353CC}">
                <c16:uniqueId val="{00000007-491C-44DF-B637-EF1FE407EF7B}"/>
              </c:ext>
            </c:extLst>
          </c:dPt>
          <c:dPt>
            <c:idx val="5"/>
            <c:invertIfNegative val="0"/>
            <c:bubble3D val="0"/>
            <c:extLst>
              <c:ext xmlns:c16="http://schemas.microsoft.com/office/drawing/2014/chart" uri="{C3380CC4-5D6E-409C-BE32-E72D297353CC}">
                <c16:uniqueId val="{00000008-491C-44DF-B637-EF1FE407EF7B}"/>
              </c:ext>
            </c:extLst>
          </c:dPt>
          <c:dLbls>
            <c:dLbl>
              <c:idx val="0"/>
              <c:tx>
                <c:rich>
                  <a:bodyPr/>
                  <a:lstStyle/>
                  <a:p>
                    <a:fld id="{1A6C864C-C1D5-4004-809E-FF9822A33406}" type="VALUE">
                      <a:rPr lang="en-US">
                        <a:solidFill>
                          <a:schemeClr val="accent1"/>
                        </a:solidFill>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491C-44DF-B637-EF1FE407EF7B}"/>
                </c:ext>
              </c:extLst>
            </c:dLbl>
            <c:spPr>
              <a:noFill/>
              <a:ln>
                <a:noFill/>
              </a:ln>
              <a:effectLst/>
            </c:spPr>
            <c:txPr>
              <a:bodyPr/>
              <a:lstStyle/>
              <a:p>
                <a:pPr>
                  <a:defRPr sz="1800" b="0">
                    <a:solidFill>
                      <a:schemeClr val="bg1"/>
                    </a:solidFill>
                    <a:latin typeface="+mn-lt"/>
                    <a:ea typeface="Arial" charset="0"/>
                    <a:cs typeface="Arial"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High school</c:v>
                </c:pt>
                <c:pt idx="1">
                  <c:v>Associates</c:v>
                </c:pt>
                <c:pt idx="2">
                  <c:v>Bachelor's</c:v>
                </c:pt>
                <c:pt idx="3">
                  <c:v>Post graduate</c:v>
                </c:pt>
              </c:strCache>
            </c:strRef>
          </c:cat>
          <c:val>
            <c:numRef>
              <c:f>Sheet1!$B$2:$B$5</c:f>
              <c:numCache>
                <c:formatCode>0%</c:formatCode>
                <c:ptCount val="4"/>
                <c:pt idx="0">
                  <c:v>0.03</c:v>
                </c:pt>
                <c:pt idx="1">
                  <c:v>0.06</c:v>
                </c:pt>
                <c:pt idx="2">
                  <c:v>0.37</c:v>
                </c:pt>
                <c:pt idx="3">
                  <c:v>0.54</c:v>
                </c:pt>
              </c:numCache>
            </c:numRef>
          </c:val>
          <c:extLst>
            <c:ext xmlns:c16="http://schemas.microsoft.com/office/drawing/2014/chart" uri="{C3380CC4-5D6E-409C-BE32-E72D297353CC}">
              <c16:uniqueId val="{00000009-491C-44DF-B637-EF1FE407EF7B}"/>
            </c:ext>
          </c:extLst>
        </c:ser>
        <c:dLbls>
          <c:showLegendKey val="0"/>
          <c:showVal val="0"/>
          <c:showCatName val="0"/>
          <c:showSerName val="0"/>
          <c:showPercent val="0"/>
          <c:showBubbleSize val="0"/>
        </c:dLbls>
        <c:gapWidth val="20"/>
        <c:axId val="1955056912"/>
        <c:axId val="1955054448"/>
      </c:barChart>
      <c:valAx>
        <c:axId val="1955054448"/>
        <c:scaling>
          <c:orientation val="minMax"/>
          <c:min val="0"/>
        </c:scaling>
        <c:delete val="1"/>
        <c:axPos val="b"/>
        <c:numFmt formatCode="0%" sourceLinked="1"/>
        <c:majorTickMark val="out"/>
        <c:minorTickMark val="none"/>
        <c:tickLblPos val="nextTo"/>
        <c:crossAx val="1955056912"/>
        <c:crosses val="autoZero"/>
        <c:crossBetween val="between"/>
        <c:majorUnit val="0.2"/>
      </c:valAx>
      <c:catAx>
        <c:axId val="1955056912"/>
        <c:scaling>
          <c:orientation val="minMax"/>
        </c:scaling>
        <c:delete val="0"/>
        <c:axPos val="l"/>
        <c:numFmt formatCode="General" sourceLinked="0"/>
        <c:majorTickMark val="out"/>
        <c:minorTickMark val="none"/>
        <c:tickLblPos val="nextTo"/>
        <c:spPr>
          <a:ln>
            <a:noFill/>
          </a:ln>
        </c:spPr>
        <c:txPr>
          <a:bodyPr rot="0" vert="horz" anchor="ctr" anchorCtr="0"/>
          <a:lstStyle/>
          <a:p>
            <a:pPr>
              <a:defRPr sz="1800">
                <a:solidFill>
                  <a:srgbClr val="747782"/>
                </a:solidFill>
                <a:latin typeface="Arial" charset="0"/>
                <a:ea typeface="Arial" charset="0"/>
                <a:cs typeface="Arial" charset="0"/>
              </a:defRPr>
            </a:pPr>
            <a:endParaRPr lang="en-US"/>
          </a:p>
        </c:txPr>
        <c:crossAx val="1955054448"/>
        <c:crosses val="autoZero"/>
        <c:auto val="1"/>
        <c:lblAlgn val="ctr"/>
        <c:lblOffset val="100"/>
        <c:noMultiLvlLbl val="0"/>
      </c:catAx>
      <c:spPr>
        <a:noFill/>
        <a:ln w="25400">
          <a:noFill/>
        </a:ln>
      </c:spPr>
    </c:plotArea>
    <c:plotVisOnly val="1"/>
    <c:dispBlanksAs val="gap"/>
    <c:showDLblsOverMax val="0"/>
  </c:chart>
  <c:spPr>
    <a:noFill/>
    <a:ln>
      <a:noFill/>
    </a:ln>
  </c:spPr>
  <c:txPr>
    <a:bodyPr/>
    <a:lstStyle/>
    <a:p>
      <a:pPr>
        <a:defRPr sz="1600">
          <a:solidFill>
            <a:schemeClr val="bg1"/>
          </a:solidFill>
        </a:defRPr>
      </a:pPr>
      <a:endParaRPr lang="en-US"/>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Percentage</c:v>
                </c:pt>
              </c:strCache>
            </c:strRef>
          </c:tx>
          <c:spPr>
            <a:solidFill>
              <a:schemeClr val="tx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5-9 years</c:v>
                </c:pt>
                <c:pt idx="1">
                  <c:v>10-14 years</c:v>
                </c:pt>
                <c:pt idx="2">
                  <c:v>15-17 years</c:v>
                </c:pt>
                <c:pt idx="3">
                  <c:v>18-24 years</c:v>
                </c:pt>
                <c:pt idx="4">
                  <c:v>25-34 years</c:v>
                </c:pt>
                <c:pt idx="5">
                  <c:v>35-44 years</c:v>
                </c:pt>
                <c:pt idx="6">
                  <c:v>45-54 years</c:v>
                </c:pt>
                <c:pt idx="7">
                  <c:v>55-64 years</c:v>
                </c:pt>
                <c:pt idx="8">
                  <c:v>65 or older</c:v>
                </c:pt>
              </c:strCache>
            </c:strRef>
          </c:cat>
          <c:val>
            <c:numRef>
              <c:f>Sheet1!$B$2:$B$10</c:f>
              <c:numCache>
                <c:formatCode>0%</c:formatCode>
                <c:ptCount val="9"/>
                <c:pt idx="0">
                  <c:v>0.06</c:v>
                </c:pt>
                <c:pt idx="1">
                  <c:v>0.11</c:v>
                </c:pt>
                <c:pt idx="2">
                  <c:v>0.06</c:v>
                </c:pt>
                <c:pt idx="3">
                  <c:v>0.09</c:v>
                </c:pt>
                <c:pt idx="4">
                  <c:v>0.2</c:v>
                </c:pt>
                <c:pt idx="5">
                  <c:v>0.26</c:v>
                </c:pt>
                <c:pt idx="6">
                  <c:v>0.13</c:v>
                </c:pt>
                <c:pt idx="7">
                  <c:v>0.06</c:v>
                </c:pt>
                <c:pt idx="8">
                  <c:v>0.03</c:v>
                </c:pt>
              </c:numCache>
            </c:numRef>
          </c:val>
          <c:extLst>
            <c:ext xmlns:c16="http://schemas.microsoft.com/office/drawing/2014/chart" uri="{C3380CC4-5D6E-409C-BE32-E72D297353CC}">
              <c16:uniqueId val="{00000000-D0E7-944B-B65B-6A11C396C880}"/>
            </c:ext>
          </c:extLst>
        </c:ser>
        <c:dLbls>
          <c:showLegendKey val="0"/>
          <c:showVal val="0"/>
          <c:showCatName val="0"/>
          <c:showSerName val="0"/>
          <c:showPercent val="0"/>
          <c:showBubbleSize val="0"/>
        </c:dLbls>
        <c:gapWidth val="20"/>
        <c:axId val="1945616848"/>
        <c:axId val="1945619600"/>
      </c:barChart>
      <c:catAx>
        <c:axId val="1945616848"/>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800" b="0" i="0" u="none" strike="noStrike" kern="1200" baseline="0">
                <a:solidFill>
                  <a:srgbClr val="5A5A5A"/>
                </a:solidFill>
                <a:latin typeface="+mn-lt"/>
                <a:ea typeface="+mn-ea"/>
                <a:cs typeface="+mn-cs"/>
              </a:defRPr>
            </a:pPr>
            <a:endParaRPr lang="en-US"/>
          </a:p>
        </c:txPr>
        <c:crossAx val="1945619600"/>
        <c:crosses val="autoZero"/>
        <c:auto val="1"/>
        <c:lblAlgn val="ctr"/>
        <c:lblOffset val="100"/>
        <c:noMultiLvlLbl val="0"/>
      </c:catAx>
      <c:valAx>
        <c:axId val="1945619600"/>
        <c:scaling>
          <c:orientation val="minMax"/>
        </c:scaling>
        <c:delete val="1"/>
        <c:axPos val="l"/>
        <c:numFmt formatCode="0%" sourceLinked="1"/>
        <c:majorTickMark val="out"/>
        <c:minorTickMark val="none"/>
        <c:tickLblPos val="nextTo"/>
        <c:crossAx val="1945616848"/>
        <c:crosses val="autoZero"/>
        <c:crossBetween val="between"/>
        <c:majorUnit val="0.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chemeClr val="accent4"/>
            </a:solidFill>
            <a:ln>
              <a:solidFill>
                <a:schemeClr val="accent4"/>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Q1</c:v>
                </c:pt>
              </c:strCache>
            </c:strRef>
          </c:cat>
          <c:val>
            <c:numRef>
              <c:f>Sheet1!$B$2</c:f>
              <c:numCache>
                <c:formatCode>0%</c:formatCode>
                <c:ptCount val="1"/>
                <c:pt idx="0">
                  <c:v>0.81</c:v>
                </c:pt>
              </c:numCache>
            </c:numRef>
          </c:val>
          <c:extLst>
            <c:ext xmlns:c16="http://schemas.microsoft.com/office/drawing/2014/chart" uri="{C3380CC4-5D6E-409C-BE32-E72D297353CC}">
              <c16:uniqueId val="{00000000-6CCD-443C-91FA-6B3BF52EE3F4}"/>
            </c:ext>
          </c:extLst>
        </c:ser>
        <c:ser>
          <c:idx val="1"/>
          <c:order val="1"/>
          <c:tx>
            <c:strRef>
              <c:f>Sheet1!$C$1</c:f>
              <c:strCache>
                <c:ptCount val="1"/>
                <c:pt idx="0">
                  <c:v>Series 2</c:v>
                </c:pt>
              </c:strCache>
            </c:strRef>
          </c:tx>
          <c:spPr>
            <a:solidFill>
              <a:schemeClr val="bg2"/>
            </a:solidFill>
            <a:ln>
              <a:solidFill>
                <a:schemeClr val="accent4"/>
              </a:solidFill>
            </a:ln>
            <a:effectLst/>
          </c:spPr>
          <c:invertIfNegative val="0"/>
          <c:cat>
            <c:strRef>
              <c:f>Sheet1!$A$2</c:f>
              <c:strCache>
                <c:ptCount val="1"/>
                <c:pt idx="0">
                  <c:v>Q1</c:v>
                </c:pt>
              </c:strCache>
            </c:strRef>
          </c:cat>
          <c:val>
            <c:numRef>
              <c:f>Sheet1!$C$2</c:f>
              <c:numCache>
                <c:formatCode>0%</c:formatCode>
                <c:ptCount val="1"/>
                <c:pt idx="0">
                  <c:v>0.19</c:v>
                </c:pt>
              </c:numCache>
            </c:numRef>
          </c:val>
          <c:extLst>
            <c:ext xmlns:c16="http://schemas.microsoft.com/office/drawing/2014/chart" uri="{C3380CC4-5D6E-409C-BE32-E72D297353CC}">
              <c16:uniqueId val="{00000001-6CCD-443C-91FA-6B3BF52EE3F4}"/>
            </c:ext>
          </c:extLst>
        </c:ser>
        <c:dLbls>
          <c:showLegendKey val="0"/>
          <c:showVal val="0"/>
          <c:showCatName val="0"/>
          <c:showSerName val="0"/>
          <c:showPercent val="0"/>
          <c:showBubbleSize val="0"/>
        </c:dLbls>
        <c:gapWidth val="50"/>
        <c:overlap val="100"/>
        <c:axId val="1944337488"/>
        <c:axId val="1944340240"/>
      </c:barChart>
      <c:catAx>
        <c:axId val="1944337488"/>
        <c:scaling>
          <c:orientation val="minMax"/>
        </c:scaling>
        <c:delete val="1"/>
        <c:axPos val="l"/>
        <c:numFmt formatCode="General" sourceLinked="1"/>
        <c:majorTickMark val="none"/>
        <c:minorTickMark val="none"/>
        <c:tickLblPos val="nextTo"/>
        <c:crossAx val="1944340240"/>
        <c:crosses val="autoZero"/>
        <c:auto val="1"/>
        <c:lblAlgn val="ctr"/>
        <c:lblOffset val="100"/>
        <c:noMultiLvlLbl val="0"/>
      </c:catAx>
      <c:valAx>
        <c:axId val="1944340240"/>
        <c:scaling>
          <c:orientation val="minMax"/>
        </c:scaling>
        <c:delete val="1"/>
        <c:axPos val="b"/>
        <c:numFmt formatCode="0%" sourceLinked="1"/>
        <c:majorTickMark val="none"/>
        <c:minorTickMark val="none"/>
        <c:tickLblPos val="nextTo"/>
        <c:crossAx val="19443374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1372819449549E-2"/>
          <c:y val="4.3934078126552797E-2"/>
          <c:w val="0.91725436110090197"/>
          <c:h val="0.68836220943343296"/>
        </c:manualLayout>
      </c:layout>
      <c:scatterChart>
        <c:scatterStyle val="lineMarker"/>
        <c:varyColors val="0"/>
        <c:ser>
          <c:idx val="0"/>
          <c:order val="0"/>
          <c:tx>
            <c:strRef>
              <c:f>Lollipop!$C$2</c:f>
              <c:strCache>
                <c:ptCount val="1"/>
                <c:pt idx="0">
                  <c:v>% partcipants</c:v>
                </c:pt>
              </c:strCache>
            </c:strRef>
          </c:tx>
          <c:spPr>
            <a:ln w="19050" cap="rnd">
              <a:noFill/>
              <a:round/>
            </a:ln>
            <a:effectLst/>
          </c:spPr>
          <c:marker>
            <c:symbol val="circle"/>
            <c:size val="5"/>
            <c:spPr>
              <a:solidFill>
                <a:schemeClr val="accent4"/>
              </a:solidFill>
              <a:ln w="762000">
                <a:solidFill>
                  <a:schemeClr val="accent4"/>
                </a:solidFill>
              </a:ln>
              <a:effectLst/>
            </c:spPr>
          </c:marker>
          <c:errBars>
            <c:errDir val="y"/>
            <c:errBarType val="both"/>
            <c:errValType val="cust"/>
            <c:noEndCap val="0"/>
            <c:plus>
              <c:numLit>
                <c:formatCode>General</c:formatCode>
                <c:ptCount val="1"/>
                <c:pt idx="0">
                  <c:v>0</c:v>
                </c:pt>
              </c:numLit>
            </c:plus>
            <c:minus>
              <c:numRef>
                <c:f>Lollipop!$C$3:$C$5</c:f>
                <c:numCache>
                  <c:formatCode>General</c:formatCode>
                  <c:ptCount val="3"/>
                  <c:pt idx="0">
                    <c:v>0.22</c:v>
                  </c:pt>
                  <c:pt idx="1">
                    <c:v>0.64</c:v>
                  </c:pt>
                  <c:pt idx="2">
                    <c:v>0.81</c:v>
                  </c:pt>
                </c:numCache>
              </c:numRef>
            </c:minus>
            <c:spPr>
              <a:noFill/>
              <a:ln w="25400" cap="flat" cmpd="sng" algn="ctr">
                <a:solidFill>
                  <a:schemeClr val="accent4"/>
                </a:solidFill>
                <a:round/>
              </a:ln>
              <a:effectLst/>
            </c:spPr>
          </c:errBars>
          <c:xVal>
            <c:numRef>
              <c:f>Lollipop!$B$3:$B$5</c:f>
              <c:numCache>
                <c:formatCode>General</c:formatCode>
                <c:ptCount val="3"/>
                <c:pt idx="0">
                  <c:v>3</c:v>
                </c:pt>
                <c:pt idx="1">
                  <c:v>2</c:v>
                </c:pt>
                <c:pt idx="2">
                  <c:v>1</c:v>
                </c:pt>
              </c:numCache>
            </c:numRef>
          </c:xVal>
          <c:yVal>
            <c:numRef>
              <c:f>Lollipop!$C$3:$C$5</c:f>
              <c:numCache>
                <c:formatCode>0%</c:formatCode>
                <c:ptCount val="3"/>
                <c:pt idx="0">
                  <c:v>0.22</c:v>
                </c:pt>
                <c:pt idx="1">
                  <c:v>0.64</c:v>
                </c:pt>
                <c:pt idx="2">
                  <c:v>0.81</c:v>
                </c:pt>
              </c:numCache>
            </c:numRef>
          </c:yVal>
          <c:smooth val="0"/>
          <c:extLst>
            <c:ext xmlns:c16="http://schemas.microsoft.com/office/drawing/2014/chart" uri="{C3380CC4-5D6E-409C-BE32-E72D297353CC}">
              <c16:uniqueId val="{00000003-D641-4605-A1DD-9FCE10FA13B9}"/>
            </c:ext>
          </c:extLst>
        </c:ser>
        <c:dLbls>
          <c:showLegendKey val="0"/>
          <c:showVal val="0"/>
          <c:showCatName val="0"/>
          <c:showSerName val="0"/>
          <c:showPercent val="0"/>
          <c:showBubbleSize val="0"/>
        </c:dLbls>
        <c:axId val="1945706944"/>
        <c:axId val="1945709696"/>
      </c:scatterChart>
      <c:valAx>
        <c:axId val="1945706944"/>
        <c:scaling>
          <c:orientation val="minMax"/>
          <c:max val="4"/>
        </c:scaling>
        <c:delete val="0"/>
        <c:axPos val="b"/>
        <c:numFmt formatCode="General" sourceLinked="1"/>
        <c:majorTickMark val="none"/>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45709696"/>
        <c:crosses val="autoZero"/>
        <c:crossBetween val="midCat"/>
      </c:valAx>
      <c:valAx>
        <c:axId val="1945709696"/>
        <c:scaling>
          <c:orientation val="minMax"/>
        </c:scaling>
        <c:delete val="0"/>
        <c:axPos val="l"/>
        <c:numFmt formatCode="0%" sourceLinked="1"/>
        <c:majorTickMark val="out"/>
        <c:minorTickMark val="none"/>
        <c:tickLblPos val="nextTo"/>
        <c:spPr>
          <a:ln>
            <a:noFill/>
          </a:ln>
        </c:spPr>
        <c:crossAx val="1945706944"/>
        <c:crosses val="autoZero"/>
        <c:crossBetween val="midCat"/>
        <c:majorUnit val="0.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1">
    <c:autoUpdate val="0"/>
  </c:externalData>
  <c:userShapes r:id="rId2"/>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9368545617207698"/>
          <c:y val="5.3091607535587899E-2"/>
          <c:w val="0.65489337155886196"/>
          <c:h val="0.83973555286909396"/>
        </c:manualLayout>
      </c:layout>
      <c:scatterChart>
        <c:scatterStyle val="lineMarker"/>
        <c:varyColors val="0"/>
        <c:ser>
          <c:idx val="0"/>
          <c:order val="0"/>
          <c:spPr>
            <a:ln w="19050" cap="rnd">
              <a:noFill/>
              <a:round/>
            </a:ln>
            <a:effectLst/>
          </c:spPr>
          <c:marker>
            <c:symbol val="circle"/>
            <c:size val="5"/>
            <c:spPr>
              <a:solidFill>
                <a:schemeClr val="tx2"/>
              </a:solidFill>
              <a:ln w="381000">
                <a:solidFill>
                  <a:schemeClr val="tx2"/>
                </a:solidFill>
              </a:ln>
              <a:effectLst/>
            </c:spPr>
          </c:marker>
          <c:errBars>
            <c:errDir val="x"/>
            <c:errBarType val="both"/>
            <c:errValType val="cust"/>
            <c:noEndCap val="0"/>
            <c:plus>
              <c:numLit>
                <c:formatCode>General</c:formatCode>
                <c:ptCount val="1"/>
                <c:pt idx="0">
                  <c:v>0</c:v>
                </c:pt>
              </c:numLit>
            </c:plus>
            <c:minus>
              <c:numRef>
                <c:f>Lollipop!$B$8:$B$10</c:f>
                <c:numCache>
                  <c:formatCode>General</c:formatCode>
                  <c:ptCount val="3"/>
                  <c:pt idx="0">
                    <c:v>0.22</c:v>
                  </c:pt>
                  <c:pt idx="1">
                    <c:v>0.64</c:v>
                  </c:pt>
                  <c:pt idx="2">
                    <c:v>0.81</c:v>
                  </c:pt>
                </c:numCache>
              </c:numRef>
            </c:minus>
            <c:spPr>
              <a:noFill/>
              <a:ln w="25400" cap="flat" cmpd="sng" algn="ctr">
                <a:solidFill>
                  <a:schemeClr val="tx2"/>
                </a:solidFill>
                <a:round/>
              </a:ln>
              <a:effectLst/>
            </c:spPr>
          </c:errBars>
          <c:xVal>
            <c:numRef>
              <c:f>Lollipop!$B$8:$B$10</c:f>
              <c:numCache>
                <c:formatCode>0%</c:formatCode>
                <c:ptCount val="3"/>
                <c:pt idx="0">
                  <c:v>0.22</c:v>
                </c:pt>
                <c:pt idx="1">
                  <c:v>0.64</c:v>
                </c:pt>
                <c:pt idx="2">
                  <c:v>0.81</c:v>
                </c:pt>
              </c:numCache>
            </c:numRef>
          </c:xVal>
          <c:yVal>
            <c:numRef>
              <c:f>Lollipop!$C$8:$C$10</c:f>
              <c:numCache>
                <c:formatCode>General</c:formatCode>
                <c:ptCount val="3"/>
                <c:pt idx="0">
                  <c:v>1</c:v>
                </c:pt>
                <c:pt idx="1">
                  <c:v>2</c:v>
                </c:pt>
                <c:pt idx="2">
                  <c:v>3</c:v>
                </c:pt>
              </c:numCache>
            </c:numRef>
          </c:yVal>
          <c:smooth val="0"/>
          <c:extLst>
            <c:ext xmlns:c16="http://schemas.microsoft.com/office/drawing/2014/chart" uri="{C3380CC4-5D6E-409C-BE32-E72D297353CC}">
              <c16:uniqueId val="{00000000-3D7C-48B8-990B-A966E9EC7CD6}"/>
            </c:ext>
          </c:extLst>
        </c:ser>
        <c:dLbls>
          <c:showLegendKey val="0"/>
          <c:showVal val="0"/>
          <c:showCatName val="0"/>
          <c:showSerName val="0"/>
          <c:showPercent val="0"/>
          <c:showBubbleSize val="0"/>
        </c:dLbls>
        <c:axId val="1956360720"/>
        <c:axId val="1956362944"/>
      </c:scatterChart>
      <c:valAx>
        <c:axId val="1956360720"/>
        <c:scaling>
          <c:orientation val="minMax"/>
        </c:scaling>
        <c:delete val="0"/>
        <c:axPos val="b"/>
        <c:numFmt formatCode="0%"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56362944"/>
        <c:crosses val="autoZero"/>
        <c:crossBetween val="midCat"/>
      </c:valAx>
      <c:valAx>
        <c:axId val="1956362944"/>
        <c:scaling>
          <c:orientation val="minMax"/>
        </c:scaling>
        <c:delete val="0"/>
        <c:axPos val="l"/>
        <c:numFmt formatCode="General" sourceLinked="1"/>
        <c:majorTickMark val="none"/>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5636072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9368545617207698"/>
          <c:y val="5.3091607535587899E-2"/>
          <c:w val="0.65489337155886196"/>
          <c:h val="0.83973555286909396"/>
        </c:manualLayout>
      </c:layout>
      <c:scatterChart>
        <c:scatterStyle val="lineMarker"/>
        <c:varyColors val="0"/>
        <c:ser>
          <c:idx val="0"/>
          <c:order val="0"/>
          <c:spPr>
            <a:ln w="19050" cap="rnd">
              <a:noFill/>
              <a:round/>
            </a:ln>
            <a:effectLst/>
          </c:spPr>
          <c:marker>
            <c:symbol val="circle"/>
            <c:size val="5"/>
            <c:spPr>
              <a:solidFill>
                <a:schemeClr val="tx2"/>
              </a:solidFill>
              <a:ln w="381000">
                <a:solidFill>
                  <a:schemeClr val="tx2"/>
                </a:solidFill>
              </a:ln>
              <a:effectLst/>
            </c:spPr>
          </c:marker>
          <c:dLbls>
            <c:dLbl>
              <c:idx val="0"/>
              <c:layout>
                <c:manualLayout>
                  <c:x val="1.92379878458331E-2"/>
                  <c:y val="-4.5561878412208002E-3"/>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CC3-3C41-99A0-8EF404BE026E}"/>
                </c:ext>
              </c:extLst>
            </c:dLbl>
            <c:dLbl>
              <c:idx val="1"/>
              <c:layout>
                <c:manualLayout>
                  <c:x val="2.5009384199582901E-2"/>
                  <c:y val="4.5561878412208002E-3"/>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CC3-3C41-99A0-8EF404BE026E}"/>
                </c:ext>
              </c:extLst>
            </c:dLbl>
            <c:dLbl>
              <c:idx val="2"/>
              <c:layout>
                <c:manualLayout>
                  <c:x val="2.1161786630416301E-2"/>
                  <c:y val="-9.1123756824416004E-3"/>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2-2CC3-3C41-99A0-8EF404BE026E}"/>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rgbClr val="4F7199"/>
                    </a:solidFill>
                    <a:latin typeface="+mn-lt"/>
                    <a:ea typeface="+mn-ea"/>
                    <a:cs typeface="+mn-cs"/>
                  </a:defRPr>
                </a:pPr>
                <a:endParaRPr lang="en-US"/>
              </a:p>
            </c:txPr>
            <c:dLblPos val="r"/>
            <c:showLegendKey val="0"/>
            <c:showVal val="0"/>
            <c:showCatName val="1"/>
            <c:showSerName val="0"/>
            <c:showPercent val="0"/>
            <c:showBubbleSize val="0"/>
            <c:showLeaderLines val="0"/>
            <c:extLst>
              <c:ext xmlns:c15="http://schemas.microsoft.com/office/drawing/2012/chart" uri="{CE6537A1-D6FC-4f65-9D91-7224C49458BB}">
                <c15:showLeaderLines val="0"/>
              </c:ext>
            </c:extLst>
          </c:dLbls>
          <c:errBars>
            <c:errDir val="x"/>
            <c:errBarType val="both"/>
            <c:errValType val="cust"/>
            <c:noEndCap val="0"/>
            <c:plus>
              <c:numLit>
                <c:formatCode>General</c:formatCode>
                <c:ptCount val="1"/>
                <c:pt idx="0">
                  <c:v>0</c:v>
                </c:pt>
              </c:numLit>
            </c:plus>
            <c:minus>
              <c:numRef>
                <c:f>Lollipop!$B$8:$B$10</c:f>
                <c:numCache>
                  <c:formatCode>General</c:formatCode>
                  <c:ptCount val="3"/>
                  <c:pt idx="0">
                    <c:v>0.22</c:v>
                  </c:pt>
                  <c:pt idx="1">
                    <c:v>0.64</c:v>
                  </c:pt>
                  <c:pt idx="2">
                    <c:v>0.81</c:v>
                  </c:pt>
                </c:numCache>
              </c:numRef>
            </c:minus>
            <c:spPr>
              <a:noFill/>
              <a:ln w="25400" cap="flat" cmpd="sng" algn="ctr">
                <a:solidFill>
                  <a:schemeClr val="tx2"/>
                </a:solidFill>
                <a:round/>
              </a:ln>
              <a:effectLst/>
            </c:spPr>
          </c:errBars>
          <c:xVal>
            <c:numRef>
              <c:f>Lollipop!$B$8:$B$10</c:f>
              <c:numCache>
                <c:formatCode>0%</c:formatCode>
                <c:ptCount val="3"/>
                <c:pt idx="0">
                  <c:v>0.22</c:v>
                </c:pt>
                <c:pt idx="1">
                  <c:v>0.64</c:v>
                </c:pt>
                <c:pt idx="2">
                  <c:v>0.81</c:v>
                </c:pt>
              </c:numCache>
            </c:numRef>
          </c:xVal>
          <c:yVal>
            <c:numRef>
              <c:f>Lollipop!$C$8:$C$10</c:f>
              <c:numCache>
                <c:formatCode>General</c:formatCode>
                <c:ptCount val="3"/>
                <c:pt idx="0">
                  <c:v>1</c:v>
                </c:pt>
                <c:pt idx="1">
                  <c:v>2</c:v>
                </c:pt>
                <c:pt idx="2">
                  <c:v>3</c:v>
                </c:pt>
              </c:numCache>
            </c:numRef>
          </c:yVal>
          <c:smooth val="0"/>
          <c:extLst>
            <c:ext xmlns:c16="http://schemas.microsoft.com/office/drawing/2014/chart" uri="{C3380CC4-5D6E-409C-BE32-E72D297353CC}">
              <c16:uniqueId val="{00000000-1932-44EE-A6BC-DDC005627BD9}"/>
            </c:ext>
          </c:extLst>
        </c:ser>
        <c:dLbls>
          <c:showLegendKey val="0"/>
          <c:showVal val="0"/>
          <c:showCatName val="0"/>
          <c:showSerName val="0"/>
          <c:showPercent val="0"/>
          <c:showBubbleSize val="0"/>
        </c:dLbls>
        <c:axId val="1956934416"/>
        <c:axId val="1956936624"/>
      </c:scatterChart>
      <c:valAx>
        <c:axId val="1956934416"/>
        <c:scaling>
          <c:orientation val="minMax"/>
        </c:scaling>
        <c:delete val="1"/>
        <c:axPos val="b"/>
        <c:numFmt formatCode="0%" sourceLinked="1"/>
        <c:majorTickMark val="none"/>
        <c:minorTickMark val="none"/>
        <c:tickLblPos val="nextTo"/>
        <c:crossAx val="1956936624"/>
        <c:crosses val="autoZero"/>
        <c:crossBetween val="midCat"/>
      </c:valAx>
      <c:valAx>
        <c:axId val="1956936624"/>
        <c:scaling>
          <c:orientation val="minMax"/>
        </c:scaling>
        <c:delete val="0"/>
        <c:axPos val="l"/>
        <c:numFmt formatCode="General" sourceLinked="1"/>
        <c:majorTickMark val="none"/>
        <c:minorTickMark val="none"/>
        <c:tickLblPos val="none"/>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5693441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822883327718401"/>
          <c:y val="7.8315532276666294E-2"/>
          <c:w val="0.81944444444444398"/>
          <c:h val="0.81944444444444398"/>
        </c:manualLayout>
      </c:layout>
      <c:doughnutChart>
        <c:varyColors val="1"/>
        <c:ser>
          <c:idx val="0"/>
          <c:order val="0"/>
          <c:tx>
            <c:strRef>
              <c:f>Sheet1!$B$1</c:f>
              <c:strCache>
                <c:ptCount val="1"/>
                <c:pt idx="0">
                  <c:v>Percentage</c:v>
                </c:pt>
              </c:strCache>
            </c:strRef>
          </c:tx>
          <c:spPr>
            <a:solidFill>
              <a:srgbClr val="13A89E"/>
            </a:solidFill>
          </c:spPr>
          <c:dPt>
            <c:idx val="0"/>
            <c:bubble3D val="0"/>
            <c:spPr>
              <a:solidFill>
                <a:srgbClr val="F58238"/>
              </a:solidFill>
              <a:ln w="19050">
                <a:solidFill>
                  <a:schemeClr val="lt1"/>
                </a:solidFill>
              </a:ln>
              <a:effectLst/>
            </c:spPr>
            <c:extLst>
              <c:ext xmlns:c16="http://schemas.microsoft.com/office/drawing/2014/chart" uri="{C3380CC4-5D6E-409C-BE32-E72D297353CC}">
                <c16:uniqueId val="{00000001-F45F-CD47-8BB3-454DB374CA20}"/>
              </c:ext>
            </c:extLst>
          </c:dPt>
          <c:dPt>
            <c:idx val="1"/>
            <c:bubble3D val="0"/>
            <c:spPr>
              <a:noFill/>
              <a:ln w="19050">
                <a:solidFill>
                  <a:schemeClr val="lt1"/>
                </a:solidFill>
              </a:ln>
              <a:effectLst/>
            </c:spPr>
            <c:extLst>
              <c:ext xmlns:c16="http://schemas.microsoft.com/office/drawing/2014/chart" uri="{C3380CC4-5D6E-409C-BE32-E72D297353CC}">
                <c16:uniqueId val="{00000003-F45F-CD47-8BB3-454DB374CA20}"/>
              </c:ext>
            </c:extLst>
          </c:dPt>
          <c:dLbls>
            <c:dLbl>
              <c:idx val="0"/>
              <c:layout>
                <c:manualLayout>
                  <c:x val="-0.491760125389539"/>
                  <c:y val="-0.53345276679931997"/>
                </c:manualLayout>
              </c:layout>
              <c:tx>
                <c:rich>
                  <a:bodyPr rot="0" spcFirstLastPara="1" vertOverflow="ellipsis" vert="horz" wrap="square" lIns="38100" tIns="19050" rIns="38100" bIns="19050" anchor="ctr" anchorCtr="0">
                    <a:noAutofit/>
                  </a:bodyPr>
                  <a:lstStyle/>
                  <a:p>
                    <a:pPr algn="r">
                      <a:defRPr sz="1400" b="0" i="0" u="none" strike="noStrike" kern="1200" baseline="0">
                        <a:solidFill>
                          <a:schemeClr val="accent1"/>
                        </a:solidFill>
                        <a:latin typeface="Verdana" panose="020B0604030504040204" pitchFamily="34" charset="0"/>
                        <a:ea typeface="Verdana" panose="020B0604030504040204" pitchFamily="34" charset="0"/>
                        <a:cs typeface="Verdana" panose="020B0604030504040204" pitchFamily="34" charset="0"/>
                      </a:defRPr>
                    </a:pPr>
                    <a:fld id="{35521E83-047F-402F-A630-C22BBF4310AF}" type="CATEGORYNAME">
                      <a:rPr lang="en-US" sz="1400" dirty="0">
                        <a:solidFill>
                          <a:schemeClr val="accent1"/>
                        </a:solidFill>
                      </a:rPr>
                      <a:pPr algn="r">
                        <a:defRPr sz="1400">
                          <a:solidFill>
                            <a:schemeClr val="accent1"/>
                          </a:solidFill>
                          <a:latin typeface="Verdana" panose="020B0604030504040204" pitchFamily="34" charset="0"/>
                          <a:ea typeface="Verdana" panose="020B0604030504040204" pitchFamily="34" charset="0"/>
                          <a:cs typeface="Verdana" panose="020B0604030504040204" pitchFamily="34" charset="0"/>
                        </a:defRPr>
                      </a:pPr>
                      <a:t>[CATEGORY NAME]</a:t>
                    </a:fld>
                    <a:r>
                      <a:rPr lang="en-US" sz="1600" baseline="0" dirty="0">
                        <a:solidFill>
                          <a:schemeClr val="accent1"/>
                        </a:solidFill>
                      </a:rPr>
                      <a:t>
</a:t>
                    </a:r>
                    <a:fld id="{E58ABDD0-FC5E-4D06-965E-FBC4BFB1FE45}" type="VALUE">
                      <a:rPr lang="en-US" sz="1600" b="1" baseline="0" dirty="0">
                        <a:solidFill>
                          <a:schemeClr val="accent1"/>
                        </a:solidFill>
                      </a:rPr>
                      <a:pPr algn="r">
                        <a:defRPr sz="1400">
                          <a:solidFill>
                            <a:schemeClr val="accent1"/>
                          </a:solidFill>
                          <a:latin typeface="Verdana" panose="020B0604030504040204" pitchFamily="34" charset="0"/>
                          <a:ea typeface="Verdana" panose="020B0604030504040204" pitchFamily="34" charset="0"/>
                          <a:cs typeface="Verdana" panose="020B0604030504040204" pitchFamily="34" charset="0"/>
                        </a:defRPr>
                      </a:pPr>
                      <a:t>[VALUE]</a:t>
                    </a:fld>
                    <a:endParaRPr lang="en-US" sz="1600" baseline="0" dirty="0">
                      <a:solidFill>
                        <a:schemeClr val="accent1"/>
                      </a:solidFill>
                    </a:endParaRPr>
                  </a:p>
                </c:rich>
              </c:tx>
              <c:spPr>
                <a:noFill/>
                <a:ln>
                  <a:noFill/>
                </a:ln>
                <a:effectLst/>
              </c:spPr>
              <c:txPr>
                <a:bodyPr rot="0" spcFirstLastPara="1" vertOverflow="ellipsis" vert="horz" wrap="square" lIns="38100" tIns="19050" rIns="38100" bIns="19050" anchor="ctr" anchorCtr="0">
                  <a:noAutofit/>
                </a:bodyPr>
                <a:lstStyle/>
                <a:p>
                  <a:pPr algn="r">
                    <a:defRPr sz="1400" b="0" i="0" u="none" strike="noStrike" kern="1200" baseline="0">
                      <a:solidFill>
                        <a:schemeClr val="accent1"/>
                      </a:solidFill>
                      <a:latin typeface="Verdana" panose="020B0604030504040204" pitchFamily="34" charset="0"/>
                      <a:ea typeface="Verdana" panose="020B0604030504040204" pitchFamily="34" charset="0"/>
                      <a:cs typeface="Verdana" panose="020B0604030504040204" pitchFamily="34" charset="0"/>
                    </a:defRPr>
                  </a:pPr>
                  <a:endParaRPr lang="en-US"/>
                </a:p>
              </c:txPr>
              <c:showLegendKey val="0"/>
              <c:showVal val="1"/>
              <c:showCatName val="1"/>
              <c:showSerName val="0"/>
              <c:showPercent val="0"/>
              <c:showBubbleSize val="0"/>
              <c:separator>
</c:separator>
              <c:extLst>
                <c:ext xmlns:c15="http://schemas.microsoft.com/office/drawing/2012/chart" uri="{CE6537A1-D6FC-4f65-9D91-7224C49458BB}">
                  <c15:layout>
                    <c:manualLayout>
                      <c:w val="0.40418222027802098"/>
                      <c:h val="0.219753086419753"/>
                    </c:manualLayout>
                  </c15:layout>
                  <c15:dlblFieldTable/>
                  <c15:showDataLabelsRange val="0"/>
                </c:ext>
                <c:ext xmlns:c16="http://schemas.microsoft.com/office/drawing/2014/chart" uri="{C3380CC4-5D6E-409C-BE32-E72D297353CC}">
                  <c16:uniqueId val="{00000001-F45F-CD47-8BB3-454DB374CA20}"/>
                </c:ext>
              </c:extLst>
            </c:dLbl>
            <c:dLbl>
              <c:idx val="1"/>
              <c:delete val="1"/>
              <c:extLst>
                <c:ext xmlns:c15="http://schemas.microsoft.com/office/drawing/2012/chart" uri="{CE6537A1-D6FC-4f65-9D91-7224C49458BB}"/>
                <c:ext xmlns:c16="http://schemas.microsoft.com/office/drawing/2014/chart" uri="{C3380CC4-5D6E-409C-BE32-E72D297353CC}">
                  <c16:uniqueId val="{00000003-F45F-CD47-8BB3-454DB374CA20}"/>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accent1"/>
                    </a:solidFill>
                    <a:latin typeface="Verdana" panose="020B0604030504040204" pitchFamily="34" charset="0"/>
                    <a:ea typeface="Verdana" panose="020B0604030504040204" pitchFamily="34" charset="0"/>
                    <a:cs typeface="Verdana" panose="020B0604030504040204" pitchFamily="34" charset="0"/>
                  </a:defRPr>
                </a:pPr>
                <a:endParaRPr lang="en-US"/>
              </a:p>
            </c:txPr>
            <c:showLegendKey val="0"/>
            <c:showVal val="1"/>
            <c:showCatName val="1"/>
            <c:showSerName val="0"/>
            <c:showPercent val="0"/>
            <c:showBubbleSize val="0"/>
            <c:separator>
</c:separator>
            <c:showLeaderLines val="0"/>
            <c:extLst>
              <c:ext xmlns:c15="http://schemas.microsoft.com/office/drawing/2012/chart" uri="{CE6537A1-D6FC-4f65-9D91-7224C49458BB}"/>
            </c:extLst>
          </c:dLbls>
          <c:cat>
            <c:strRef>
              <c:f>Sheet1!$A$2:$A$3</c:f>
              <c:strCache>
                <c:ptCount val="2"/>
                <c:pt idx="0">
                  <c:v>Individual Yes</c:v>
                </c:pt>
                <c:pt idx="1">
                  <c:v>No</c:v>
                </c:pt>
              </c:strCache>
            </c:strRef>
          </c:cat>
          <c:val>
            <c:numRef>
              <c:f>Sheet1!$B$2:$B$3</c:f>
              <c:numCache>
                <c:formatCode>0%</c:formatCode>
                <c:ptCount val="2"/>
                <c:pt idx="0">
                  <c:v>0.69</c:v>
                </c:pt>
                <c:pt idx="1">
                  <c:v>0.31</c:v>
                </c:pt>
              </c:numCache>
            </c:numRef>
          </c:val>
          <c:extLst>
            <c:ext xmlns:c16="http://schemas.microsoft.com/office/drawing/2014/chart" uri="{C3380CC4-5D6E-409C-BE32-E72D297353CC}">
              <c16:uniqueId val="{00000004-F45F-CD47-8BB3-454DB374CA20}"/>
            </c:ext>
          </c:extLst>
        </c:ser>
        <c:dLbls>
          <c:showLegendKey val="0"/>
          <c:showVal val="0"/>
          <c:showCatName val="0"/>
          <c:showSerName val="0"/>
          <c:showPercent val="0"/>
          <c:showBubbleSize val="0"/>
          <c:showLeaderLines val="0"/>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0590277777777799"/>
          <c:y val="0.19192229877515299"/>
          <c:w val="0.56736111111111098"/>
          <c:h val="0.56736111111111098"/>
        </c:manualLayout>
      </c:layout>
      <c:doughnutChart>
        <c:varyColors val="1"/>
        <c:ser>
          <c:idx val="0"/>
          <c:order val="0"/>
          <c:tx>
            <c:strRef>
              <c:f>Sheet1!$B$1</c:f>
              <c:strCache>
                <c:ptCount val="1"/>
                <c:pt idx="0">
                  <c:v>Sales</c:v>
                </c:pt>
              </c:strCache>
            </c:strRef>
          </c:tx>
          <c:spPr>
            <a:solidFill>
              <a:srgbClr val="13A89E"/>
            </a:solidFill>
          </c:spPr>
          <c:dPt>
            <c:idx val="0"/>
            <c:bubble3D val="0"/>
            <c:spPr>
              <a:solidFill>
                <a:srgbClr val="004461"/>
              </a:solidFill>
              <a:ln w="19050">
                <a:solidFill>
                  <a:schemeClr val="lt1"/>
                </a:solidFill>
              </a:ln>
              <a:effectLst/>
            </c:spPr>
            <c:extLst>
              <c:ext xmlns:c16="http://schemas.microsoft.com/office/drawing/2014/chart" uri="{C3380CC4-5D6E-409C-BE32-E72D297353CC}">
                <c16:uniqueId val="{00000001-F623-FF4F-A3AB-3F0E90FF8C2E}"/>
              </c:ext>
            </c:extLst>
          </c:dPt>
          <c:dPt>
            <c:idx val="1"/>
            <c:bubble3D val="0"/>
            <c:spPr>
              <a:noFill/>
              <a:ln w="19050">
                <a:solidFill>
                  <a:schemeClr val="lt1"/>
                </a:solidFill>
              </a:ln>
              <a:effectLst/>
            </c:spPr>
            <c:extLst>
              <c:ext xmlns:c16="http://schemas.microsoft.com/office/drawing/2014/chart" uri="{C3380CC4-5D6E-409C-BE32-E72D297353CC}">
                <c16:uniqueId val="{00000003-F623-FF4F-A3AB-3F0E90FF8C2E}"/>
              </c:ext>
            </c:extLst>
          </c:dPt>
          <c:dLbls>
            <c:dLbl>
              <c:idx val="0"/>
              <c:layout>
                <c:manualLayout>
                  <c:x val="-0.28998479350348599"/>
                  <c:y val="-0.26429516165755201"/>
                </c:manualLayout>
              </c:layout>
              <c:tx>
                <c:rich>
                  <a:bodyPr rot="0" spcFirstLastPara="1" vertOverflow="ellipsis" vert="horz" wrap="square" lIns="38100" tIns="19050" rIns="38100" bIns="19050" anchor="ctr" anchorCtr="0">
                    <a:noAutofit/>
                  </a:bodyPr>
                  <a:lstStyle/>
                  <a:p>
                    <a:pPr algn="l">
                      <a:defRPr sz="1600" b="0" i="0" u="none" strike="noStrike" kern="1200" baseline="0">
                        <a:solidFill>
                          <a:schemeClr val="tx2">
                            <a:lumMod val="75000"/>
                          </a:schemeClr>
                        </a:solidFill>
                        <a:latin typeface="Verdana" panose="020B0604030504040204" pitchFamily="34" charset="0"/>
                        <a:ea typeface="Verdana" panose="020B0604030504040204" pitchFamily="34" charset="0"/>
                        <a:cs typeface="Verdana" panose="020B0604030504040204" pitchFamily="34" charset="0"/>
                      </a:defRPr>
                    </a:pPr>
                    <a:fld id="{11EFDE9C-4633-4B67-914B-6EF34607E90F}" type="CATEGORYNAME">
                      <a:rPr lang="en-US" sz="1400">
                        <a:solidFill>
                          <a:schemeClr val="tx2">
                            <a:lumMod val="75000"/>
                          </a:schemeClr>
                        </a:solidFill>
                      </a:rPr>
                      <a:pPr algn="l">
                        <a:defRPr sz="1600">
                          <a:solidFill>
                            <a:schemeClr val="tx2">
                              <a:lumMod val="75000"/>
                            </a:schemeClr>
                          </a:solidFill>
                          <a:latin typeface="Verdana" panose="020B0604030504040204" pitchFamily="34" charset="0"/>
                          <a:ea typeface="Verdana" panose="020B0604030504040204" pitchFamily="34" charset="0"/>
                          <a:cs typeface="Verdana" panose="020B0604030504040204" pitchFamily="34" charset="0"/>
                        </a:defRPr>
                      </a:pPr>
                      <a:t>[CATEGORY NAME]</a:t>
                    </a:fld>
                    <a:r>
                      <a:rPr lang="en-US" baseline="0" dirty="0">
                        <a:solidFill>
                          <a:schemeClr val="tx2">
                            <a:lumMod val="75000"/>
                          </a:schemeClr>
                        </a:solidFill>
                      </a:rPr>
                      <a:t>
</a:t>
                    </a:r>
                    <a:fld id="{FD0055F9-98E9-4550-B9C7-E7F00EEB23FA}" type="VALUE">
                      <a:rPr lang="en-US" b="1" baseline="0">
                        <a:solidFill>
                          <a:schemeClr val="tx2">
                            <a:lumMod val="75000"/>
                          </a:schemeClr>
                        </a:solidFill>
                      </a:rPr>
                      <a:pPr algn="l">
                        <a:defRPr sz="1600">
                          <a:solidFill>
                            <a:schemeClr val="tx2">
                              <a:lumMod val="75000"/>
                            </a:schemeClr>
                          </a:solidFill>
                          <a:latin typeface="Verdana" panose="020B0604030504040204" pitchFamily="34" charset="0"/>
                          <a:ea typeface="Verdana" panose="020B0604030504040204" pitchFamily="34" charset="0"/>
                          <a:cs typeface="Verdana" panose="020B0604030504040204" pitchFamily="34" charset="0"/>
                        </a:defRPr>
                      </a:pPr>
                      <a:t>[VALUE]</a:t>
                    </a:fld>
                    <a:endParaRPr lang="en-US" baseline="0" dirty="0">
                      <a:solidFill>
                        <a:schemeClr val="tx2">
                          <a:lumMod val="75000"/>
                        </a:schemeClr>
                      </a:solidFill>
                    </a:endParaRPr>
                  </a:p>
                </c:rich>
              </c:tx>
              <c:spPr>
                <a:noFill/>
                <a:ln>
                  <a:noFill/>
                </a:ln>
                <a:effectLst/>
              </c:spPr>
              <c:txPr>
                <a:bodyPr rot="0" spcFirstLastPara="1" vertOverflow="ellipsis" vert="horz" wrap="square" lIns="38100" tIns="19050" rIns="38100" bIns="19050" anchor="ctr" anchorCtr="0">
                  <a:noAutofit/>
                </a:bodyPr>
                <a:lstStyle/>
                <a:p>
                  <a:pPr algn="l">
                    <a:defRPr sz="1600" b="0" i="0" u="none" strike="noStrike" kern="1200" baseline="0">
                      <a:solidFill>
                        <a:schemeClr val="tx2">
                          <a:lumMod val="75000"/>
                        </a:schemeClr>
                      </a:solidFill>
                      <a:latin typeface="Verdana" panose="020B0604030504040204" pitchFamily="34" charset="0"/>
                      <a:ea typeface="Verdana" panose="020B0604030504040204" pitchFamily="34" charset="0"/>
                      <a:cs typeface="Verdana" panose="020B0604030504040204" pitchFamily="34" charset="0"/>
                    </a:defRPr>
                  </a:pPr>
                  <a:endParaRPr lang="en-US"/>
                </a:p>
              </c:txPr>
              <c:showLegendKey val="0"/>
              <c:showVal val="1"/>
              <c:showCatName val="1"/>
              <c:showSerName val="0"/>
              <c:showPercent val="0"/>
              <c:showBubbleSize val="0"/>
              <c:separator>
</c:separator>
              <c:extLst>
                <c:ext xmlns:c15="http://schemas.microsoft.com/office/drawing/2012/chart" uri="{CE6537A1-D6FC-4f65-9D91-7224C49458BB}">
                  <c15:layout>
                    <c:manualLayout>
                      <c:w val="0.24053360553974301"/>
                      <c:h val="0.209223007181393"/>
                    </c:manualLayout>
                  </c15:layout>
                  <c15:dlblFieldTable/>
                  <c15:showDataLabelsRange val="0"/>
                </c:ext>
                <c:ext xmlns:c16="http://schemas.microsoft.com/office/drawing/2014/chart" uri="{C3380CC4-5D6E-409C-BE32-E72D297353CC}">
                  <c16:uniqueId val="{00000001-F623-FF4F-A3AB-3F0E90FF8C2E}"/>
                </c:ext>
              </c:extLst>
            </c:dLbl>
            <c:dLbl>
              <c:idx val="1"/>
              <c:delete val="1"/>
              <c:extLst>
                <c:ext xmlns:c15="http://schemas.microsoft.com/office/drawing/2012/chart" uri="{CE6537A1-D6FC-4f65-9D91-7224C49458BB}"/>
                <c:ext xmlns:c16="http://schemas.microsoft.com/office/drawing/2014/chart" uri="{C3380CC4-5D6E-409C-BE32-E72D297353CC}">
                  <c16:uniqueId val="{00000003-F623-FF4F-A3AB-3F0E90FF8C2E}"/>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Verdana" panose="020B0604030504040204" pitchFamily="34" charset="0"/>
                    <a:ea typeface="Verdana" panose="020B0604030504040204" pitchFamily="34" charset="0"/>
                    <a:cs typeface="Verdana" panose="020B0604030504040204" pitchFamily="34" charset="0"/>
                  </a:defRPr>
                </a:pPr>
                <a:endParaRPr lang="en-US"/>
              </a:p>
            </c:txPr>
            <c:showLegendKey val="0"/>
            <c:showVal val="1"/>
            <c:showCatName val="1"/>
            <c:showSerName val="0"/>
            <c:showPercent val="0"/>
            <c:showBubbleSize val="0"/>
            <c:separator>
</c:separator>
            <c:showLeaderLines val="0"/>
            <c:extLst>
              <c:ext xmlns:c15="http://schemas.microsoft.com/office/drawing/2012/chart" uri="{CE6537A1-D6FC-4f65-9D91-7224C49458BB}"/>
            </c:extLst>
          </c:dLbls>
          <c:cat>
            <c:strRef>
              <c:f>Sheet1!$A$2:$A$3</c:f>
              <c:strCache>
                <c:ptCount val="2"/>
                <c:pt idx="0">
                  <c:v>Group Yes</c:v>
                </c:pt>
                <c:pt idx="1">
                  <c:v>No</c:v>
                </c:pt>
              </c:strCache>
            </c:strRef>
          </c:cat>
          <c:val>
            <c:numRef>
              <c:f>Sheet1!$B$2:$B$3</c:f>
              <c:numCache>
                <c:formatCode>0%</c:formatCode>
                <c:ptCount val="2"/>
                <c:pt idx="0">
                  <c:v>0.57999999999999996</c:v>
                </c:pt>
                <c:pt idx="1">
                  <c:v>0.42</c:v>
                </c:pt>
              </c:numCache>
            </c:numRef>
          </c:val>
          <c:extLst>
            <c:ext xmlns:c16="http://schemas.microsoft.com/office/drawing/2014/chart" uri="{C3380CC4-5D6E-409C-BE32-E72D297353CC}">
              <c16:uniqueId val="{00000004-F623-FF4F-A3AB-3F0E90FF8C2E}"/>
            </c:ext>
          </c:extLst>
        </c:ser>
        <c:dLbls>
          <c:showLegendKey val="0"/>
          <c:showVal val="0"/>
          <c:showCatName val="0"/>
          <c:showSerName val="0"/>
          <c:showPercent val="0"/>
          <c:showBubbleSize val="0"/>
          <c:showLeaderLines val="0"/>
        </c:dLbls>
        <c:firstSliceAng val="0"/>
        <c:holeSize val="4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71793348268063"/>
          <c:y val="5.1109778521641197E-2"/>
          <c:w val="0.77766648666538896"/>
          <c:h val="0.58565169094664604"/>
        </c:manualLayout>
      </c:layout>
      <c:scatterChart>
        <c:scatterStyle val="lineMarker"/>
        <c:varyColors val="0"/>
        <c:ser>
          <c:idx val="0"/>
          <c:order val="0"/>
          <c:tx>
            <c:strRef>
              <c:f>'Dot Plot'!$A$1</c:f>
              <c:strCache>
                <c:ptCount val="1"/>
                <c:pt idx="0">
                  <c:v>Group A</c:v>
                </c:pt>
              </c:strCache>
            </c:strRef>
          </c:tx>
          <c:spPr>
            <a:ln w="19050" cap="rnd">
              <a:noFill/>
              <a:round/>
            </a:ln>
            <a:effectLst/>
          </c:spPr>
          <c:marker>
            <c:symbol val="circle"/>
            <c:size val="5"/>
            <c:spPr>
              <a:solidFill>
                <a:schemeClr val="bg2">
                  <a:lumMod val="50000"/>
                </a:schemeClr>
              </a:solidFill>
              <a:ln w="228600">
                <a:solidFill>
                  <a:schemeClr val="bg2">
                    <a:lumMod val="50000"/>
                  </a:schemeClr>
                </a:solidFill>
              </a:ln>
              <a:effectLst/>
            </c:spPr>
          </c:marker>
          <c:xVal>
            <c:numRef>
              <c:f>'Dot Plot'!$A$2:$A$4</c:f>
              <c:numCache>
                <c:formatCode>0%</c:formatCode>
                <c:ptCount val="3"/>
                <c:pt idx="0">
                  <c:v>0.25</c:v>
                </c:pt>
                <c:pt idx="1">
                  <c:v>0.15</c:v>
                </c:pt>
                <c:pt idx="2">
                  <c:v>0.2</c:v>
                </c:pt>
              </c:numCache>
            </c:numRef>
          </c:xVal>
          <c:yVal>
            <c:numRef>
              <c:f>'Dot Plot'!$C$2:$C$4</c:f>
              <c:numCache>
                <c:formatCode>General</c:formatCode>
                <c:ptCount val="3"/>
                <c:pt idx="0">
                  <c:v>3</c:v>
                </c:pt>
                <c:pt idx="1">
                  <c:v>2</c:v>
                </c:pt>
                <c:pt idx="2">
                  <c:v>1</c:v>
                </c:pt>
              </c:numCache>
            </c:numRef>
          </c:yVal>
          <c:smooth val="0"/>
          <c:extLst>
            <c:ext xmlns:c16="http://schemas.microsoft.com/office/drawing/2014/chart" uri="{C3380CC4-5D6E-409C-BE32-E72D297353CC}">
              <c16:uniqueId val="{00000000-8856-4075-A495-32938990D86D}"/>
            </c:ext>
          </c:extLst>
        </c:ser>
        <c:ser>
          <c:idx val="1"/>
          <c:order val="1"/>
          <c:tx>
            <c:strRef>
              <c:f>'Dot Plot'!$B$1</c:f>
              <c:strCache>
                <c:ptCount val="1"/>
                <c:pt idx="0">
                  <c:v>Group B</c:v>
                </c:pt>
              </c:strCache>
            </c:strRef>
          </c:tx>
          <c:spPr>
            <a:ln w="25400" cap="rnd">
              <a:noFill/>
              <a:round/>
            </a:ln>
            <a:effectLst/>
          </c:spPr>
          <c:marker>
            <c:symbol val="circle"/>
            <c:size val="5"/>
            <c:spPr>
              <a:solidFill>
                <a:schemeClr val="accent4"/>
              </a:solidFill>
              <a:ln w="228600">
                <a:solidFill>
                  <a:schemeClr val="tx2"/>
                </a:solidFill>
              </a:ln>
              <a:effectLst/>
            </c:spPr>
          </c:marker>
          <c:errBars>
            <c:errDir val="x"/>
            <c:errBarType val="both"/>
            <c:errValType val="cust"/>
            <c:noEndCap val="0"/>
            <c:plus>
              <c:numLit>
                <c:formatCode>General</c:formatCode>
                <c:ptCount val="1"/>
                <c:pt idx="0">
                  <c:v>0</c:v>
                </c:pt>
              </c:numLit>
            </c:plus>
            <c:minus>
              <c:numRef>
                <c:f>'Dot Plot'!$D$2:$D$4</c:f>
                <c:numCache>
                  <c:formatCode>General</c:formatCode>
                  <c:ptCount val="3"/>
                  <c:pt idx="0">
                    <c:v>0.5</c:v>
                  </c:pt>
                  <c:pt idx="1">
                    <c:v>0.35</c:v>
                  </c:pt>
                  <c:pt idx="2">
                    <c:v>0.2</c:v>
                  </c:pt>
                </c:numCache>
              </c:numRef>
            </c:minus>
            <c:spPr>
              <a:noFill/>
              <a:ln w="25400" cap="flat" cmpd="sng" algn="ctr">
                <a:solidFill>
                  <a:schemeClr val="tx1"/>
                </a:solidFill>
                <a:round/>
              </a:ln>
              <a:effectLst/>
            </c:spPr>
          </c:errBars>
          <c:xVal>
            <c:numRef>
              <c:f>'Dot Plot'!$B$2:$B$4</c:f>
              <c:numCache>
                <c:formatCode>0%</c:formatCode>
                <c:ptCount val="3"/>
                <c:pt idx="0">
                  <c:v>0.75</c:v>
                </c:pt>
                <c:pt idx="1">
                  <c:v>0.5</c:v>
                </c:pt>
                <c:pt idx="2">
                  <c:v>0.4</c:v>
                </c:pt>
              </c:numCache>
            </c:numRef>
          </c:xVal>
          <c:yVal>
            <c:numRef>
              <c:f>'Dot Plot'!$C$2:$C$4</c:f>
              <c:numCache>
                <c:formatCode>General</c:formatCode>
                <c:ptCount val="3"/>
                <c:pt idx="0">
                  <c:v>3</c:v>
                </c:pt>
                <c:pt idx="1">
                  <c:v>2</c:v>
                </c:pt>
                <c:pt idx="2">
                  <c:v>1</c:v>
                </c:pt>
              </c:numCache>
            </c:numRef>
          </c:yVal>
          <c:smooth val="0"/>
          <c:extLst>
            <c:ext xmlns:c16="http://schemas.microsoft.com/office/drawing/2014/chart" uri="{C3380CC4-5D6E-409C-BE32-E72D297353CC}">
              <c16:uniqueId val="{00000002-8856-4075-A495-32938990D86D}"/>
            </c:ext>
          </c:extLst>
        </c:ser>
        <c:dLbls>
          <c:showLegendKey val="0"/>
          <c:showVal val="0"/>
          <c:showCatName val="0"/>
          <c:showSerName val="0"/>
          <c:showPercent val="0"/>
          <c:showBubbleSize val="0"/>
        </c:dLbls>
        <c:axId val="1955346032"/>
        <c:axId val="1955328384"/>
      </c:scatterChart>
      <c:valAx>
        <c:axId val="1955346032"/>
        <c:scaling>
          <c:orientation val="minMax"/>
        </c:scaling>
        <c:delete val="0"/>
        <c:axPos val="b"/>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955328384"/>
        <c:crosses val="autoZero"/>
        <c:crossBetween val="midCat"/>
      </c:valAx>
      <c:valAx>
        <c:axId val="1955328384"/>
        <c:scaling>
          <c:orientation val="minMax"/>
        </c:scaling>
        <c:delete val="1"/>
        <c:axPos val="l"/>
        <c:numFmt formatCode="General" sourceLinked="1"/>
        <c:majorTickMark val="none"/>
        <c:minorTickMark val="none"/>
        <c:tickLblPos val="nextTo"/>
        <c:crossAx val="195534603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userShapes r:id="rId4"/>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Female</c:v>
                </c:pt>
              </c:strCache>
            </c:strRef>
          </c:tx>
          <c:spPr>
            <a:solidFill>
              <a:schemeClr val="tx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eparator>
</c:separator>
            <c:showLeaderLines val="0"/>
            <c:extLst>
              <c:ext xmlns:c15="http://schemas.microsoft.com/office/drawing/2012/chart" uri="{CE6537A1-D6FC-4f65-9D91-7224C49458BB}">
                <c15:showLeaderLines val="0"/>
              </c:ext>
            </c:extLst>
          </c:dLbls>
          <c:cat>
            <c:strRef>
              <c:f>Sheet1!$A$2:$A$6</c:f>
              <c:strCache>
                <c:ptCount val="5"/>
                <c:pt idx="0">
                  <c:v>Event Rating</c:v>
                </c:pt>
                <c:pt idx="1">
                  <c:v>Learning*</c:v>
                </c:pt>
                <c:pt idx="2">
                  <c:v>Inspired</c:v>
                </c:pt>
                <c:pt idx="3">
                  <c:v>Awareness</c:v>
                </c:pt>
                <c:pt idx="4">
                  <c:v>Careers</c:v>
                </c:pt>
              </c:strCache>
            </c:strRef>
          </c:cat>
          <c:val>
            <c:numRef>
              <c:f>Sheet1!$B$2:$B$6</c:f>
              <c:numCache>
                <c:formatCode>General</c:formatCode>
                <c:ptCount val="5"/>
                <c:pt idx="0">
                  <c:v>4.37</c:v>
                </c:pt>
                <c:pt idx="1">
                  <c:v>4.3499999999999996</c:v>
                </c:pt>
                <c:pt idx="2">
                  <c:v>3.97</c:v>
                </c:pt>
                <c:pt idx="3">
                  <c:v>3.91</c:v>
                </c:pt>
                <c:pt idx="4">
                  <c:v>3.86</c:v>
                </c:pt>
              </c:numCache>
            </c:numRef>
          </c:val>
          <c:extLst>
            <c:ext xmlns:c16="http://schemas.microsoft.com/office/drawing/2014/chart" uri="{C3380CC4-5D6E-409C-BE32-E72D297353CC}">
              <c16:uniqueId val="{00000000-323B-4C19-B333-D5D6DAD33FAB}"/>
            </c:ext>
          </c:extLst>
        </c:ser>
        <c:ser>
          <c:idx val="1"/>
          <c:order val="1"/>
          <c:tx>
            <c:strRef>
              <c:f>Sheet1!$C$1</c:f>
              <c:strCache>
                <c:ptCount val="1"/>
                <c:pt idx="0">
                  <c:v>Male</c:v>
                </c:pt>
              </c:strCache>
            </c:strRef>
          </c:tx>
          <c:spPr>
            <a:solidFill>
              <a:schemeClr val="accent1"/>
            </a:solidFill>
            <a:ln>
              <a:noFill/>
            </a:ln>
            <a:effectLst/>
          </c:spPr>
          <c:invertIfNegative val="0"/>
          <c:dPt>
            <c:idx val="0"/>
            <c:invertIfNegative val="0"/>
            <c:bubble3D val="0"/>
            <c:spPr>
              <a:solidFill>
                <a:schemeClr val="accent1"/>
              </a:solidFill>
              <a:ln>
                <a:solidFill>
                  <a:schemeClr val="tx2"/>
                </a:solidFill>
              </a:ln>
              <a:effectLst/>
            </c:spPr>
            <c:extLst>
              <c:ext xmlns:c16="http://schemas.microsoft.com/office/drawing/2014/chart" uri="{C3380CC4-5D6E-409C-BE32-E72D297353CC}">
                <c16:uniqueId val="{00000002-323B-4C19-B333-D5D6DAD33FAB}"/>
              </c:ext>
            </c:extLst>
          </c:dPt>
          <c:dPt>
            <c:idx val="1"/>
            <c:invertIfNegative val="0"/>
            <c:bubble3D val="0"/>
            <c:spPr>
              <a:solidFill>
                <a:schemeClr val="accent1"/>
              </a:solidFill>
              <a:ln>
                <a:solidFill>
                  <a:schemeClr val="tx2"/>
                </a:solidFill>
              </a:ln>
              <a:effectLst/>
            </c:spPr>
            <c:extLst>
              <c:ext xmlns:c16="http://schemas.microsoft.com/office/drawing/2014/chart" uri="{C3380CC4-5D6E-409C-BE32-E72D297353CC}">
                <c16:uniqueId val="{00000004-323B-4C19-B333-D5D6DAD33FAB}"/>
              </c:ext>
            </c:extLst>
          </c:dPt>
          <c:dLbls>
            <c:numFmt formatCode="General"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Event Rating</c:v>
                </c:pt>
                <c:pt idx="1">
                  <c:v>Learning*</c:v>
                </c:pt>
                <c:pt idx="2">
                  <c:v>Inspired</c:v>
                </c:pt>
                <c:pt idx="3">
                  <c:v>Awareness</c:v>
                </c:pt>
                <c:pt idx="4">
                  <c:v>Careers</c:v>
                </c:pt>
              </c:strCache>
            </c:strRef>
          </c:cat>
          <c:val>
            <c:numRef>
              <c:f>Sheet1!$C$2:$C$6</c:f>
              <c:numCache>
                <c:formatCode>General</c:formatCode>
                <c:ptCount val="5"/>
                <c:pt idx="0">
                  <c:v>4.28</c:v>
                </c:pt>
                <c:pt idx="1">
                  <c:v>4.2300000000000004</c:v>
                </c:pt>
                <c:pt idx="2">
                  <c:v>3.91</c:v>
                </c:pt>
                <c:pt idx="3">
                  <c:v>3.84</c:v>
                </c:pt>
                <c:pt idx="4">
                  <c:v>3.75</c:v>
                </c:pt>
              </c:numCache>
            </c:numRef>
          </c:val>
          <c:extLst>
            <c:ext xmlns:c16="http://schemas.microsoft.com/office/drawing/2014/chart" uri="{C3380CC4-5D6E-409C-BE32-E72D297353CC}">
              <c16:uniqueId val="{00000005-323B-4C19-B333-D5D6DAD33FAB}"/>
            </c:ext>
          </c:extLst>
        </c:ser>
        <c:dLbls>
          <c:showLegendKey val="0"/>
          <c:showVal val="0"/>
          <c:showCatName val="0"/>
          <c:showSerName val="0"/>
          <c:showPercent val="0"/>
          <c:showBubbleSize val="0"/>
        </c:dLbls>
        <c:gapWidth val="50"/>
        <c:axId val="1959315376"/>
        <c:axId val="1959317856"/>
      </c:barChart>
      <c:catAx>
        <c:axId val="1959315376"/>
        <c:scaling>
          <c:orientation val="maxMin"/>
        </c:scaling>
        <c:delete val="0"/>
        <c:axPos val="l"/>
        <c:numFmt formatCode="General"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050" b="0" i="0" u="none" strike="noStrike" kern="1200" baseline="0">
                <a:solidFill>
                  <a:srgbClr val="5A5A5A"/>
                </a:solidFill>
                <a:latin typeface="+mn-lt"/>
                <a:ea typeface="+mn-ea"/>
                <a:cs typeface="+mn-cs"/>
              </a:defRPr>
            </a:pPr>
            <a:endParaRPr lang="en-US"/>
          </a:p>
        </c:txPr>
        <c:crossAx val="1959317856"/>
        <c:crosses val="autoZero"/>
        <c:auto val="1"/>
        <c:lblAlgn val="ctr"/>
        <c:lblOffset val="100"/>
        <c:noMultiLvlLbl val="0"/>
      </c:catAx>
      <c:valAx>
        <c:axId val="1959317856"/>
        <c:scaling>
          <c:orientation val="minMax"/>
          <c:max val="5"/>
          <c:min val="1"/>
        </c:scaling>
        <c:delete val="1"/>
        <c:axPos val="t"/>
        <c:numFmt formatCode="General" sourceLinked="1"/>
        <c:majorTickMark val="out"/>
        <c:minorTickMark val="none"/>
        <c:tickLblPos val="nextTo"/>
        <c:crossAx val="1959315376"/>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barChart>
        <c:barDir val="bar"/>
        <c:grouping val="stacked"/>
        <c:varyColors val="0"/>
        <c:ser>
          <c:idx val="0"/>
          <c:order val="0"/>
          <c:tx>
            <c:strRef>
              <c:f>Sheet1!$B$1</c:f>
              <c:strCache>
                <c:ptCount val="1"/>
                <c:pt idx="0">
                  <c:v>HS</c:v>
                </c:pt>
              </c:strCache>
            </c:strRef>
          </c:tx>
          <c:spPr>
            <a:solidFill>
              <a:srgbClr val="F58238"/>
            </a:solidFill>
          </c:spPr>
          <c:invertIfNegative val="0"/>
          <c:dPt>
            <c:idx val="0"/>
            <c:invertIfNegative val="0"/>
            <c:bubble3D val="0"/>
            <c:extLst>
              <c:ext xmlns:c16="http://schemas.microsoft.com/office/drawing/2014/chart" uri="{C3380CC4-5D6E-409C-BE32-E72D297353CC}">
                <c16:uniqueId val="{00000000-4AB2-4272-88A6-A64E8C68EEA1}"/>
              </c:ext>
            </c:extLst>
          </c:dPt>
          <c:dPt>
            <c:idx val="1"/>
            <c:invertIfNegative val="0"/>
            <c:bubble3D val="0"/>
            <c:extLst>
              <c:ext xmlns:c16="http://schemas.microsoft.com/office/drawing/2014/chart" uri="{C3380CC4-5D6E-409C-BE32-E72D297353CC}">
                <c16:uniqueId val="{00000001-4AB2-4272-88A6-A64E8C68EEA1}"/>
              </c:ext>
            </c:extLst>
          </c:dPt>
          <c:dPt>
            <c:idx val="2"/>
            <c:invertIfNegative val="0"/>
            <c:bubble3D val="0"/>
            <c:extLst>
              <c:ext xmlns:c16="http://schemas.microsoft.com/office/drawing/2014/chart" uri="{C3380CC4-5D6E-409C-BE32-E72D297353CC}">
                <c16:uniqueId val="{00000002-4AB2-4272-88A6-A64E8C68EEA1}"/>
              </c:ext>
            </c:extLst>
          </c:dPt>
          <c:cat>
            <c:strRef>
              <c:f>Sheet1!$A$2:$A$5</c:f>
              <c:strCache>
                <c:ptCount val="4"/>
                <c:pt idx="0">
                  <c:v>Never</c:v>
                </c:pt>
                <c:pt idx="1">
                  <c:v>First time</c:v>
                </c:pt>
                <c:pt idx="2">
                  <c:v>Past</c:v>
                </c:pt>
                <c:pt idx="3">
                  <c:v>Returning</c:v>
                </c:pt>
              </c:strCache>
            </c:strRef>
          </c:cat>
          <c:val>
            <c:numRef>
              <c:f>Sheet1!$B$2:$B$5</c:f>
              <c:numCache>
                <c:formatCode>0%</c:formatCode>
                <c:ptCount val="4"/>
                <c:pt idx="0">
                  <c:v>7.0000000000000007E-2</c:v>
                </c:pt>
                <c:pt idx="1">
                  <c:v>0.03</c:v>
                </c:pt>
                <c:pt idx="2">
                  <c:v>0.02</c:v>
                </c:pt>
                <c:pt idx="3">
                  <c:v>0.03</c:v>
                </c:pt>
              </c:numCache>
            </c:numRef>
          </c:val>
          <c:extLst>
            <c:ext xmlns:c16="http://schemas.microsoft.com/office/drawing/2014/chart" uri="{C3380CC4-5D6E-409C-BE32-E72D297353CC}">
              <c16:uniqueId val="{00000006-4AB2-4272-88A6-A64E8C68EEA1}"/>
            </c:ext>
          </c:extLst>
        </c:ser>
        <c:ser>
          <c:idx val="1"/>
          <c:order val="1"/>
          <c:tx>
            <c:strRef>
              <c:f>Sheet1!$C$1</c:f>
              <c:strCache>
                <c:ptCount val="1"/>
                <c:pt idx="0">
                  <c:v>AA</c:v>
                </c:pt>
              </c:strCache>
            </c:strRef>
          </c:tx>
          <c:spPr>
            <a:solidFill>
              <a:srgbClr val="F58238">
                <a:lumMod val="50000"/>
              </a:srgbClr>
            </a:solidFill>
          </c:spPr>
          <c:invertIfNegative val="0"/>
          <c:cat>
            <c:strRef>
              <c:f>Sheet1!$A$2:$A$5</c:f>
              <c:strCache>
                <c:ptCount val="4"/>
                <c:pt idx="0">
                  <c:v>Never</c:v>
                </c:pt>
                <c:pt idx="1">
                  <c:v>First time</c:v>
                </c:pt>
                <c:pt idx="2">
                  <c:v>Past</c:v>
                </c:pt>
                <c:pt idx="3">
                  <c:v>Returning</c:v>
                </c:pt>
              </c:strCache>
            </c:strRef>
          </c:cat>
          <c:val>
            <c:numRef>
              <c:f>Sheet1!$C$2:$C$5</c:f>
              <c:numCache>
                <c:formatCode>0%</c:formatCode>
                <c:ptCount val="4"/>
                <c:pt idx="0">
                  <c:v>7.0000000000000007E-2</c:v>
                </c:pt>
                <c:pt idx="1">
                  <c:v>0.08</c:v>
                </c:pt>
                <c:pt idx="2">
                  <c:v>0.06</c:v>
                </c:pt>
                <c:pt idx="3">
                  <c:v>0.04</c:v>
                </c:pt>
              </c:numCache>
            </c:numRef>
          </c:val>
          <c:extLst>
            <c:ext xmlns:c16="http://schemas.microsoft.com/office/drawing/2014/chart" uri="{C3380CC4-5D6E-409C-BE32-E72D297353CC}">
              <c16:uniqueId val="{0000000A-4AB2-4272-88A6-A64E8C68EEA1}"/>
            </c:ext>
          </c:extLst>
        </c:ser>
        <c:ser>
          <c:idx val="2"/>
          <c:order val="2"/>
          <c:tx>
            <c:strRef>
              <c:f>Sheet1!$D$1</c:f>
              <c:strCache>
                <c:ptCount val="1"/>
                <c:pt idx="0">
                  <c:v>BA/BS</c:v>
                </c:pt>
              </c:strCache>
            </c:strRef>
          </c:tx>
          <c:spPr>
            <a:solidFill>
              <a:srgbClr val="4F7199"/>
            </a:solidFill>
          </c:spPr>
          <c:invertIfNegative val="0"/>
          <c:cat>
            <c:strRef>
              <c:f>Sheet1!$A$2:$A$5</c:f>
              <c:strCache>
                <c:ptCount val="4"/>
                <c:pt idx="0">
                  <c:v>Never</c:v>
                </c:pt>
                <c:pt idx="1">
                  <c:v>First time</c:v>
                </c:pt>
                <c:pt idx="2">
                  <c:v>Past</c:v>
                </c:pt>
                <c:pt idx="3">
                  <c:v>Returning</c:v>
                </c:pt>
              </c:strCache>
            </c:strRef>
          </c:cat>
          <c:val>
            <c:numRef>
              <c:f>Sheet1!$D$2:$D$5</c:f>
              <c:numCache>
                <c:formatCode>0%</c:formatCode>
                <c:ptCount val="4"/>
                <c:pt idx="0">
                  <c:v>0.33</c:v>
                </c:pt>
                <c:pt idx="1">
                  <c:v>0.31</c:v>
                </c:pt>
                <c:pt idx="2">
                  <c:v>0.35</c:v>
                </c:pt>
                <c:pt idx="3">
                  <c:v>0.41</c:v>
                </c:pt>
              </c:numCache>
            </c:numRef>
          </c:val>
          <c:extLst>
            <c:ext xmlns:c16="http://schemas.microsoft.com/office/drawing/2014/chart" uri="{C3380CC4-5D6E-409C-BE32-E72D297353CC}">
              <c16:uniqueId val="{0000000F-4AB2-4272-88A6-A64E8C68EEA1}"/>
            </c:ext>
          </c:extLst>
        </c:ser>
        <c:ser>
          <c:idx val="3"/>
          <c:order val="3"/>
          <c:tx>
            <c:strRef>
              <c:f>Sheet1!$E$1</c:f>
              <c:strCache>
                <c:ptCount val="1"/>
                <c:pt idx="0">
                  <c:v>Post-Grad</c:v>
                </c:pt>
              </c:strCache>
            </c:strRef>
          </c:tx>
          <c:spPr>
            <a:solidFill>
              <a:srgbClr val="4F7199">
                <a:lumMod val="50000"/>
              </a:srgbClr>
            </a:solidFill>
          </c:spPr>
          <c:invertIfNegative val="0"/>
          <c:cat>
            <c:strRef>
              <c:f>Sheet1!$A$2:$A$5</c:f>
              <c:strCache>
                <c:ptCount val="4"/>
                <c:pt idx="0">
                  <c:v>Never</c:v>
                </c:pt>
                <c:pt idx="1">
                  <c:v>First time</c:v>
                </c:pt>
                <c:pt idx="2">
                  <c:v>Past</c:v>
                </c:pt>
                <c:pt idx="3">
                  <c:v>Returning</c:v>
                </c:pt>
              </c:strCache>
            </c:strRef>
          </c:cat>
          <c:val>
            <c:numRef>
              <c:f>Sheet1!$E$2:$E$5</c:f>
              <c:numCache>
                <c:formatCode>0%</c:formatCode>
                <c:ptCount val="4"/>
                <c:pt idx="0">
                  <c:v>0.53</c:v>
                </c:pt>
                <c:pt idx="1">
                  <c:v>0.57999999999999996</c:v>
                </c:pt>
                <c:pt idx="2">
                  <c:v>0.57999999999999996</c:v>
                </c:pt>
                <c:pt idx="3">
                  <c:v>0.52</c:v>
                </c:pt>
              </c:numCache>
            </c:numRef>
          </c:val>
          <c:extLst>
            <c:ext xmlns:c16="http://schemas.microsoft.com/office/drawing/2014/chart" uri="{C3380CC4-5D6E-409C-BE32-E72D297353CC}">
              <c16:uniqueId val="{00000013-4AB2-4272-88A6-A64E8C68EEA1}"/>
            </c:ext>
          </c:extLst>
        </c:ser>
        <c:dLbls>
          <c:showLegendKey val="0"/>
          <c:showVal val="0"/>
          <c:showCatName val="0"/>
          <c:showSerName val="0"/>
          <c:showPercent val="0"/>
          <c:showBubbleSize val="0"/>
        </c:dLbls>
        <c:gapWidth val="20"/>
        <c:overlap val="100"/>
        <c:axId val="1955294048"/>
        <c:axId val="1957816560"/>
      </c:barChart>
      <c:valAx>
        <c:axId val="1957816560"/>
        <c:scaling>
          <c:orientation val="minMax"/>
          <c:max val="1"/>
        </c:scaling>
        <c:delete val="1"/>
        <c:axPos val="t"/>
        <c:numFmt formatCode="0%" sourceLinked="1"/>
        <c:majorTickMark val="out"/>
        <c:minorTickMark val="none"/>
        <c:tickLblPos val="nextTo"/>
        <c:crossAx val="1955294048"/>
        <c:crosses val="autoZero"/>
        <c:crossBetween val="between"/>
        <c:majorUnit val="0.2"/>
      </c:valAx>
      <c:catAx>
        <c:axId val="1955294048"/>
        <c:scaling>
          <c:orientation val="maxMin"/>
        </c:scaling>
        <c:delete val="0"/>
        <c:axPos val="l"/>
        <c:numFmt formatCode="General" sourceLinked="0"/>
        <c:majorTickMark val="out"/>
        <c:minorTickMark val="none"/>
        <c:tickLblPos val="nextTo"/>
        <c:spPr>
          <a:ln>
            <a:noFill/>
          </a:ln>
        </c:spPr>
        <c:txPr>
          <a:bodyPr/>
          <a:lstStyle/>
          <a:p>
            <a:pPr>
              <a:defRPr sz="1200">
                <a:solidFill>
                  <a:srgbClr val="5A5A5A"/>
                </a:solidFill>
                <a:latin typeface="+mn-lt"/>
                <a:ea typeface="Arial" charset="0"/>
                <a:cs typeface="Arial" charset="0"/>
              </a:defRPr>
            </a:pPr>
            <a:endParaRPr lang="en-US"/>
          </a:p>
        </c:txPr>
        <c:crossAx val="1957816560"/>
        <c:crosses val="autoZero"/>
        <c:auto val="1"/>
        <c:lblAlgn val="ctr"/>
        <c:lblOffset val="100"/>
        <c:noMultiLvlLbl val="0"/>
      </c:catAx>
      <c:spPr>
        <a:ln>
          <a:noFill/>
        </a:ln>
      </c:spPr>
    </c:plotArea>
    <c:plotVisOnly val="1"/>
    <c:dispBlanksAs val="gap"/>
    <c:showDLblsOverMax val="0"/>
  </c:chart>
  <c:txPr>
    <a:bodyPr/>
    <a:lstStyle/>
    <a:p>
      <a:pPr>
        <a:defRPr sz="1600">
          <a:solidFill>
            <a:schemeClr val="bg1"/>
          </a:solidFill>
        </a:defRPr>
      </a:pPr>
      <a:endParaRPr lang="en-US"/>
    </a:p>
  </c:txPr>
  <c:externalData r:id="rId2">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3182751140708"/>
          <c:y val="0.159018654562885"/>
          <c:w val="0.80665530639107796"/>
          <c:h val="0.76428340849286402"/>
        </c:manualLayout>
      </c:layout>
      <c:barChart>
        <c:barDir val="bar"/>
        <c:grouping val="percentStacked"/>
        <c:varyColors val="0"/>
        <c:ser>
          <c:idx val="0"/>
          <c:order val="0"/>
          <c:tx>
            <c:strRef>
              <c:f>Sheet1!$B$1</c:f>
              <c:strCache>
                <c:ptCount val="1"/>
                <c:pt idx="0">
                  <c:v>High school</c:v>
                </c:pt>
              </c:strCache>
            </c:strRef>
          </c:tx>
          <c:spPr>
            <a:solidFill>
              <a:schemeClr val="accent1"/>
            </a:solidFill>
            <a:ln>
              <a:noFill/>
            </a:ln>
            <a:effectLst/>
          </c:spPr>
          <c:invertIfNegative val="0"/>
          <c:dLbls>
            <c:dLbl>
              <c:idx val="0"/>
              <c:layout>
                <c:manualLayout>
                  <c:x val="3.0153882513277701E-2"/>
                  <c:y val="2.65547658591021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39C-43C0-B816-0FCE5D00D061}"/>
                </c:ext>
              </c:extLst>
            </c:dLbl>
            <c:dLbl>
              <c:idx val="1"/>
              <c:layout>
                <c:manualLayout>
                  <c:x val="3.1915799283100003E-2"/>
                  <c:y val="-1.6585334000827099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39C-43C0-B816-0FCE5D00D061}"/>
                </c:ext>
              </c:extLst>
            </c:dLbl>
            <c:dLbl>
              <c:idx val="2"/>
              <c:layout>
                <c:manualLayout>
                  <c:x val="3.3476960714177301E-2"/>
                  <c:y val="-2.8722547504516499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39C-43C0-B816-0FCE5D00D061}"/>
                </c:ext>
              </c:extLst>
            </c:dLbl>
            <c:dLbl>
              <c:idx val="3"/>
              <c:layout>
                <c:manualLayout>
                  <c:x val="2.8235847894019599E-2"/>
                  <c:y val="2.6558997018044099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A39C-43C0-B816-0FCE5D00D061}"/>
                </c:ext>
              </c:extLst>
            </c:dLbl>
            <c:spPr>
              <a:noFill/>
              <a:ln>
                <a:noFill/>
              </a:ln>
              <a:effectLst/>
            </c:spPr>
            <c:txPr>
              <a:bodyPr rot="0" spcFirstLastPara="1" vertOverflow="ellipsis" vert="horz" wrap="square" anchor="ctr" anchorCtr="1"/>
              <a:lstStyle/>
              <a:p>
                <a:pPr algn="l">
                  <a:defRPr sz="1100" b="0" i="0" u="none" strike="noStrike" kern="1200" baseline="0">
                    <a:solidFill>
                      <a:schemeClr val="accen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Never</c:v>
                </c:pt>
                <c:pt idx="1">
                  <c:v>First Time</c:v>
                </c:pt>
                <c:pt idx="2">
                  <c:v>Past</c:v>
                </c:pt>
                <c:pt idx="3">
                  <c:v>Returning</c:v>
                </c:pt>
              </c:strCache>
            </c:strRef>
          </c:cat>
          <c:val>
            <c:numRef>
              <c:f>Sheet1!$B$2:$B$5</c:f>
              <c:numCache>
                <c:formatCode>0%</c:formatCode>
                <c:ptCount val="4"/>
                <c:pt idx="0">
                  <c:v>7.0000000000000007E-2</c:v>
                </c:pt>
                <c:pt idx="1">
                  <c:v>0.03</c:v>
                </c:pt>
                <c:pt idx="2">
                  <c:v>0.02</c:v>
                </c:pt>
                <c:pt idx="3">
                  <c:v>0.03</c:v>
                </c:pt>
              </c:numCache>
            </c:numRef>
          </c:val>
          <c:extLst>
            <c:ext xmlns:c16="http://schemas.microsoft.com/office/drawing/2014/chart" uri="{C3380CC4-5D6E-409C-BE32-E72D297353CC}">
              <c16:uniqueId val="{00000004-A39C-43C0-B816-0FCE5D00D061}"/>
            </c:ext>
          </c:extLst>
        </c:ser>
        <c:ser>
          <c:idx val="1"/>
          <c:order val="1"/>
          <c:tx>
            <c:strRef>
              <c:f>Sheet1!$C$1</c:f>
              <c:strCache>
                <c:ptCount val="1"/>
                <c:pt idx="0">
                  <c:v>spacer</c:v>
                </c:pt>
              </c:strCache>
            </c:strRef>
          </c:tx>
          <c:spPr>
            <a:noFill/>
            <a:ln>
              <a:noFill/>
            </a:ln>
            <a:effectLst/>
          </c:spPr>
          <c:invertIfNegative val="0"/>
          <c:cat>
            <c:strRef>
              <c:f>Sheet1!$A$2:$A$5</c:f>
              <c:strCache>
                <c:ptCount val="4"/>
                <c:pt idx="0">
                  <c:v>Never</c:v>
                </c:pt>
                <c:pt idx="1">
                  <c:v>First Time</c:v>
                </c:pt>
                <c:pt idx="2">
                  <c:v>Past</c:v>
                </c:pt>
                <c:pt idx="3">
                  <c:v>Returning</c:v>
                </c:pt>
              </c:strCache>
            </c:strRef>
          </c:cat>
          <c:val>
            <c:numRef>
              <c:f>Sheet1!$C$2:$C$5</c:f>
              <c:numCache>
                <c:formatCode>0%</c:formatCode>
                <c:ptCount val="4"/>
                <c:pt idx="0">
                  <c:v>0.53</c:v>
                </c:pt>
                <c:pt idx="1">
                  <c:v>0.56999999999999995</c:v>
                </c:pt>
                <c:pt idx="2">
                  <c:v>0.57999999999999996</c:v>
                </c:pt>
                <c:pt idx="3">
                  <c:v>0.56999999999999995</c:v>
                </c:pt>
              </c:numCache>
            </c:numRef>
          </c:val>
          <c:extLst>
            <c:ext xmlns:c16="http://schemas.microsoft.com/office/drawing/2014/chart" uri="{C3380CC4-5D6E-409C-BE32-E72D297353CC}">
              <c16:uniqueId val="{00000005-A39C-43C0-B816-0FCE5D00D061}"/>
            </c:ext>
          </c:extLst>
        </c:ser>
        <c:ser>
          <c:idx val="2"/>
          <c:order val="2"/>
          <c:tx>
            <c:strRef>
              <c:f>Sheet1!$D$1</c:f>
              <c:strCache>
                <c:ptCount val="1"/>
                <c:pt idx="0">
                  <c:v>Associates</c:v>
                </c:pt>
              </c:strCache>
            </c:strRef>
          </c:tx>
          <c:spPr>
            <a:solidFill>
              <a:schemeClr val="accent1">
                <a:lumMod val="50000"/>
              </a:schemeClr>
            </a:solidFill>
            <a:ln>
              <a:noFill/>
            </a:ln>
            <a:effectLst/>
          </c:spPr>
          <c:invertIfNegative val="0"/>
          <c:dLbls>
            <c:dLbl>
              <c:idx val="0"/>
              <c:layout>
                <c:manualLayout>
                  <c:x val="4.3156479097760998E-2"/>
                  <c:y val="5.5290250963150002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A39C-43C0-B816-0FCE5D00D061}"/>
                </c:ext>
              </c:extLst>
            </c:dLbl>
            <c:dLbl>
              <c:idx val="1"/>
              <c:layout>
                <c:manualLayout>
                  <c:x val="4.5074641852660302E-2"/>
                  <c:y val="-1.945802407330820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A39C-43C0-B816-0FCE5D00D061}"/>
                </c:ext>
              </c:extLst>
            </c:dLbl>
            <c:dLbl>
              <c:idx val="2"/>
              <c:layout>
                <c:manualLayout>
                  <c:x val="4.1996770517207398E-2"/>
                  <c:y val="-5.5281544522560603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A39C-43C0-B816-0FCE5D00D061}"/>
                </c:ext>
              </c:extLst>
            </c:dLbl>
            <c:dLbl>
              <c:idx val="3"/>
              <c:layout>
                <c:manualLayout>
                  <c:x val="3.5796576319600003E-2"/>
                  <c:y val="4.3532202947130201E-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A39C-43C0-B816-0FCE5D00D061}"/>
                </c:ext>
              </c:extLst>
            </c:dLbl>
            <c:spPr>
              <a:noFill/>
              <a:ln>
                <a:noFill/>
              </a:ln>
              <a:effectLst/>
            </c:spPr>
            <c:txPr>
              <a:bodyPr rot="0" spcFirstLastPara="1" vertOverflow="ellipsis" vert="horz" wrap="square" anchor="ctr" anchorCtr="1"/>
              <a:lstStyle/>
              <a:p>
                <a:pPr>
                  <a:defRPr sz="1100" b="0" i="0" u="none" strike="noStrike" kern="1200" baseline="0">
                    <a:solidFill>
                      <a:schemeClr val="accent1">
                        <a:lumMod val="50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Never</c:v>
                </c:pt>
                <c:pt idx="1">
                  <c:v>First Time</c:v>
                </c:pt>
                <c:pt idx="2">
                  <c:v>Past</c:v>
                </c:pt>
                <c:pt idx="3">
                  <c:v>Returning</c:v>
                </c:pt>
              </c:strCache>
            </c:strRef>
          </c:cat>
          <c:val>
            <c:numRef>
              <c:f>Sheet1!$D$2:$D$5</c:f>
              <c:numCache>
                <c:formatCode>0%</c:formatCode>
                <c:ptCount val="4"/>
                <c:pt idx="0">
                  <c:v>7.0000000000000007E-2</c:v>
                </c:pt>
                <c:pt idx="1">
                  <c:v>0.08</c:v>
                </c:pt>
                <c:pt idx="2">
                  <c:v>0.06</c:v>
                </c:pt>
                <c:pt idx="3">
                  <c:v>0.04</c:v>
                </c:pt>
              </c:numCache>
            </c:numRef>
          </c:val>
          <c:extLst>
            <c:ext xmlns:c16="http://schemas.microsoft.com/office/drawing/2014/chart" uri="{C3380CC4-5D6E-409C-BE32-E72D297353CC}">
              <c16:uniqueId val="{0000000A-A39C-43C0-B816-0FCE5D00D061}"/>
            </c:ext>
          </c:extLst>
        </c:ser>
        <c:ser>
          <c:idx val="3"/>
          <c:order val="3"/>
          <c:tx>
            <c:strRef>
              <c:f>Sheet1!$E$1</c:f>
              <c:strCache>
                <c:ptCount val="1"/>
                <c:pt idx="0">
                  <c:v>spacer2</c:v>
                </c:pt>
              </c:strCache>
            </c:strRef>
          </c:tx>
          <c:spPr>
            <a:noFill/>
            <a:ln>
              <a:noFill/>
            </a:ln>
            <a:effectLst/>
          </c:spPr>
          <c:invertIfNegative val="0"/>
          <c:cat>
            <c:strRef>
              <c:f>Sheet1!$A$2:$A$5</c:f>
              <c:strCache>
                <c:ptCount val="4"/>
                <c:pt idx="0">
                  <c:v>Never</c:v>
                </c:pt>
                <c:pt idx="1">
                  <c:v>First Time</c:v>
                </c:pt>
                <c:pt idx="2">
                  <c:v>Past</c:v>
                </c:pt>
                <c:pt idx="3">
                  <c:v>Returning</c:v>
                </c:pt>
              </c:strCache>
            </c:strRef>
          </c:cat>
          <c:val>
            <c:numRef>
              <c:f>Sheet1!$E$2:$E$5</c:f>
              <c:numCache>
                <c:formatCode>0%</c:formatCode>
                <c:ptCount val="4"/>
                <c:pt idx="0">
                  <c:v>0.53</c:v>
                </c:pt>
                <c:pt idx="1">
                  <c:v>0.52</c:v>
                </c:pt>
                <c:pt idx="2">
                  <c:v>0.54</c:v>
                </c:pt>
                <c:pt idx="3">
                  <c:v>0.56000000000000005</c:v>
                </c:pt>
              </c:numCache>
            </c:numRef>
          </c:val>
          <c:extLst>
            <c:ext xmlns:c16="http://schemas.microsoft.com/office/drawing/2014/chart" uri="{C3380CC4-5D6E-409C-BE32-E72D297353CC}">
              <c16:uniqueId val="{0000000B-A39C-43C0-B816-0FCE5D00D061}"/>
            </c:ext>
          </c:extLst>
        </c:ser>
        <c:ser>
          <c:idx val="4"/>
          <c:order val="4"/>
          <c:tx>
            <c:strRef>
              <c:f>Sheet1!$F$1</c:f>
              <c:strCache>
                <c:ptCount val="1"/>
                <c:pt idx="0">
                  <c:v>BA/BS</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100" b="0" i="0" u="none" strike="noStrike" kern="1200" baseline="0">
                    <a:solidFill>
                      <a:schemeClr val="bg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Never</c:v>
                </c:pt>
                <c:pt idx="1">
                  <c:v>First Time</c:v>
                </c:pt>
                <c:pt idx="2">
                  <c:v>Past</c:v>
                </c:pt>
                <c:pt idx="3">
                  <c:v>Returning</c:v>
                </c:pt>
              </c:strCache>
            </c:strRef>
          </c:cat>
          <c:val>
            <c:numRef>
              <c:f>Sheet1!$F$2:$F$5</c:f>
              <c:numCache>
                <c:formatCode>0%</c:formatCode>
                <c:ptCount val="4"/>
                <c:pt idx="0">
                  <c:v>0.33</c:v>
                </c:pt>
                <c:pt idx="1">
                  <c:v>0.31</c:v>
                </c:pt>
                <c:pt idx="2">
                  <c:v>0.35</c:v>
                </c:pt>
                <c:pt idx="3">
                  <c:v>0.41</c:v>
                </c:pt>
              </c:numCache>
            </c:numRef>
          </c:val>
          <c:extLst>
            <c:ext xmlns:c16="http://schemas.microsoft.com/office/drawing/2014/chart" uri="{C3380CC4-5D6E-409C-BE32-E72D297353CC}">
              <c16:uniqueId val="{0000000C-A39C-43C0-B816-0FCE5D00D061}"/>
            </c:ext>
          </c:extLst>
        </c:ser>
        <c:ser>
          <c:idx val="5"/>
          <c:order val="5"/>
          <c:tx>
            <c:strRef>
              <c:f>Sheet1!$G$1</c:f>
              <c:strCache>
                <c:ptCount val="1"/>
                <c:pt idx="0">
                  <c:v>spacer</c:v>
                </c:pt>
              </c:strCache>
            </c:strRef>
          </c:tx>
          <c:spPr>
            <a:noFill/>
            <a:ln>
              <a:noFill/>
            </a:ln>
            <a:effectLst/>
          </c:spPr>
          <c:invertIfNegative val="0"/>
          <c:cat>
            <c:strRef>
              <c:f>Sheet1!$A$2:$A$5</c:f>
              <c:strCache>
                <c:ptCount val="4"/>
                <c:pt idx="0">
                  <c:v>Never</c:v>
                </c:pt>
                <c:pt idx="1">
                  <c:v>First Time</c:v>
                </c:pt>
                <c:pt idx="2">
                  <c:v>Past</c:v>
                </c:pt>
                <c:pt idx="3">
                  <c:v>Returning</c:v>
                </c:pt>
              </c:strCache>
            </c:strRef>
          </c:cat>
          <c:val>
            <c:numRef>
              <c:f>Sheet1!$G$2:$G$5</c:f>
              <c:numCache>
                <c:formatCode>0%</c:formatCode>
                <c:ptCount val="4"/>
                <c:pt idx="0">
                  <c:v>0.27</c:v>
                </c:pt>
                <c:pt idx="1">
                  <c:v>0.28999999999999998</c:v>
                </c:pt>
                <c:pt idx="2">
                  <c:v>0.25</c:v>
                </c:pt>
                <c:pt idx="3">
                  <c:v>0.19</c:v>
                </c:pt>
              </c:numCache>
            </c:numRef>
          </c:val>
          <c:extLst>
            <c:ext xmlns:c16="http://schemas.microsoft.com/office/drawing/2014/chart" uri="{C3380CC4-5D6E-409C-BE32-E72D297353CC}">
              <c16:uniqueId val="{0000000D-A39C-43C0-B816-0FCE5D00D061}"/>
            </c:ext>
          </c:extLst>
        </c:ser>
        <c:ser>
          <c:idx val="6"/>
          <c:order val="6"/>
          <c:tx>
            <c:strRef>
              <c:f>Sheet1!$H$1</c:f>
              <c:strCache>
                <c:ptCount val="1"/>
                <c:pt idx="0">
                  <c:v>Post-grad</c:v>
                </c:pt>
              </c:strCache>
            </c:strRef>
          </c:tx>
          <c:spPr>
            <a:solidFill>
              <a:schemeClr val="tx2">
                <a:lumMod val="50000"/>
              </a:schemeClr>
            </a:solidFill>
            <a:ln>
              <a:noFill/>
            </a:ln>
            <a:effectLst/>
          </c:spPr>
          <c:invertIfNegative val="0"/>
          <c:dLbls>
            <c:spPr>
              <a:noFill/>
              <a:ln>
                <a:noFill/>
              </a:ln>
              <a:effectLst/>
            </c:spPr>
            <c:txPr>
              <a:bodyPr rot="0" spcFirstLastPara="1" vertOverflow="ellipsis" vert="horz" wrap="square" anchor="ctr" anchorCtr="1"/>
              <a:lstStyle/>
              <a:p>
                <a:pPr>
                  <a:defRPr sz="1100" b="0" i="0" u="none" strike="noStrike" kern="1200" baseline="0">
                    <a:solidFill>
                      <a:schemeClr val="bg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Never</c:v>
                </c:pt>
                <c:pt idx="1">
                  <c:v>First Time</c:v>
                </c:pt>
                <c:pt idx="2">
                  <c:v>Past</c:v>
                </c:pt>
                <c:pt idx="3">
                  <c:v>Returning</c:v>
                </c:pt>
              </c:strCache>
            </c:strRef>
          </c:cat>
          <c:val>
            <c:numRef>
              <c:f>Sheet1!$H$2:$H$5</c:f>
              <c:numCache>
                <c:formatCode>0%</c:formatCode>
                <c:ptCount val="4"/>
                <c:pt idx="0">
                  <c:v>0.53</c:v>
                </c:pt>
                <c:pt idx="1">
                  <c:v>0.57999999999999996</c:v>
                </c:pt>
                <c:pt idx="2">
                  <c:v>0.57999999999999996</c:v>
                </c:pt>
                <c:pt idx="3">
                  <c:v>0.52</c:v>
                </c:pt>
              </c:numCache>
            </c:numRef>
          </c:val>
          <c:extLst>
            <c:ext xmlns:c16="http://schemas.microsoft.com/office/drawing/2014/chart" uri="{C3380CC4-5D6E-409C-BE32-E72D297353CC}">
              <c16:uniqueId val="{0000000E-A39C-43C0-B816-0FCE5D00D061}"/>
            </c:ext>
          </c:extLst>
        </c:ser>
        <c:ser>
          <c:idx val="7"/>
          <c:order val="7"/>
          <c:tx>
            <c:strRef>
              <c:f>Sheet1!$I$1</c:f>
              <c:strCache>
                <c:ptCount val="1"/>
                <c:pt idx="0">
                  <c:v>spacer</c:v>
                </c:pt>
              </c:strCache>
            </c:strRef>
          </c:tx>
          <c:spPr>
            <a:solidFill>
              <a:schemeClr val="bg2"/>
            </a:solidFill>
            <a:ln>
              <a:noFill/>
            </a:ln>
            <a:effectLst/>
          </c:spPr>
          <c:invertIfNegative val="0"/>
          <c:cat>
            <c:strRef>
              <c:f>Sheet1!$A$2:$A$5</c:f>
              <c:strCache>
                <c:ptCount val="4"/>
                <c:pt idx="0">
                  <c:v>Never</c:v>
                </c:pt>
                <c:pt idx="1">
                  <c:v>First Time</c:v>
                </c:pt>
                <c:pt idx="2">
                  <c:v>Past</c:v>
                </c:pt>
                <c:pt idx="3">
                  <c:v>Returning</c:v>
                </c:pt>
              </c:strCache>
            </c:strRef>
          </c:cat>
          <c:val>
            <c:numRef>
              <c:f>Sheet1!$I$2:$I$5</c:f>
              <c:numCache>
                <c:formatCode>0%</c:formatCode>
                <c:ptCount val="4"/>
                <c:pt idx="0">
                  <c:v>7.0000000000000007E-2</c:v>
                </c:pt>
                <c:pt idx="1">
                  <c:v>0.02</c:v>
                </c:pt>
                <c:pt idx="2">
                  <c:v>0.02</c:v>
                </c:pt>
                <c:pt idx="3">
                  <c:v>0.08</c:v>
                </c:pt>
              </c:numCache>
            </c:numRef>
          </c:val>
          <c:extLst>
            <c:ext xmlns:c16="http://schemas.microsoft.com/office/drawing/2014/chart" uri="{C3380CC4-5D6E-409C-BE32-E72D297353CC}">
              <c16:uniqueId val="{0000000F-A39C-43C0-B816-0FCE5D00D061}"/>
            </c:ext>
          </c:extLst>
        </c:ser>
        <c:dLbls>
          <c:showLegendKey val="0"/>
          <c:showVal val="0"/>
          <c:showCatName val="0"/>
          <c:showSerName val="0"/>
          <c:showPercent val="0"/>
          <c:showBubbleSize val="0"/>
        </c:dLbls>
        <c:gapWidth val="50"/>
        <c:overlap val="100"/>
        <c:axId val="1959147616"/>
        <c:axId val="1959150448"/>
      </c:barChart>
      <c:catAx>
        <c:axId val="1959147616"/>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959150448"/>
        <c:crosses val="autoZero"/>
        <c:auto val="1"/>
        <c:lblAlgn val="ctr"/>
        <c:lblOffset val="100"/>
        <c:noMultiLvlLbl val="0"/>
      </c:catAx>
      <c:valAx>
        <c:axId val="1959150448"/>
        <c:scaling>
          <c:orientation val="minMax"/>
          <c:max val="0.95"/>
          <c:min val="0"/>
        </c:scaling>
        <c:delete val="0"/>
        <c:axPos val="t"/>
        <c:majorGridlines>
          <c:spPr>
            <a:ln w="22225" cap="flat" cmpd="sng" algn="ctr">
              <a:solidFill>
                <a:schemeClr val="tx1">
                  <a:lumMod val="15000"/>
                  <a:lumOff val="85000"/>
                </a:schemeClr>
              </a:solidFill>
              <a:round/>
            </a:ln>
            <a:effectLst/>
          </c:spPr>
        </c:majorGridlines>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959147616"/>
        <c:crosses val="autoZero"/>
        <c:crossBetween val="between"/>
        <c:majorUnit val="0.25"/>
      </c:valAx>
      <c:spPr>
        <a:noFill/>
        <a:ln>
          <a:noFill/>
        </a:ln>
        <a:effectLst/>
      </c:spPr>
    </c:plotArea>
    <c:legend>
      <c:legendPos val="b"/>
      <c:legendEntry>
        <c:idx val="1"/>
        <c:delete val="1"/>
      </c:legendEntry>
      <c:legendEntry>
        <c:idx val="3"/>
        <c:delete val="1"/>
      </c:legendEntry>
      <c:legendEntry>
        <c:idx val="5"/>
        <c:delete val="1"/>
      </c:legendEntry>
      <c:legendEntry>
        <c:idx val="7"/>
        <c:delete val="1"/>
      </c:legendEntry>
      <c:layout>
        <c:manualLayout>
          <c:xMode val="edge"/>
          <c:yMode val="edge"/>
          <c:x val="0.15717662953045899"/>
          <c:y val="5.5299358984679498E-2"/>
          <c:w val="0.81053767098210305"/>
          <c:h val="9.6575268764612102E-2"/>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100"/>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3452780981995099E-2"/>
          <c:y val="2.96296296296296E-2"/>
          <c:w val="0.96695855693197597"/>
          <c:h val="0.90573767862350596"/>
        </c:manualLayout>
      </c:layout>
      <c:scatterChart>
        <c:scatterStyle val="lineMarker"/>
        <c:varyColors val="0"/>
        <c:ser>
          <c:idx val="0"/>
          <c:order val="0"/>
          <c:tx>
            <c:strRef>
              <c:f>Sheet1!$B$1</c:f>
              <c:strCache>
                <c:ptCount val="1"/>
                <c:pt idx="0">
                  <c:v>Y-Values</c:v>
                </c:pt>
              </c:strCache>
            </c:strRef>
          </c:tx>
          <c:spPr>
            <a:ln w="19050">
              <a:noFill/>
            </a:ln>
          </c:spPr>
          <c:marker>
            <c:symbol val="circle"/>
            <c:size val="60"/>
          </c:marker>
          <c:dPt>
            <c:idx val="0"/>
            <c:marker>
              <c:spPr>
                <a:solidFill>
                  <a:srgbClr val="4F7199"/>
                </a:solidFill>
                <a:ln>
                  <a:noFill/>
                </a:ln>
              </c:spPr>
            </c:marker>
            <c:bubble3D val="0"/>
            <c:extLst>
              <c:ext xmlns:c16="http://schemas.microsoft.com/office/drawing/2014/chart" uri="{C3380CC4-5D6E-409C-BE32-E72D297353CC}">
                <c16:uniqueId val="{00000000-C3A4-1D45-975C-4323FE70AA1E}"/>
              </c:ext>
            </c:extLst>
          </c:dPt>
          <c:dPt>
            <c:idx val="1"/>
            <c:marker>
              <c:spPr>
                <a:solidFill>
                  <a:srgbClr val="F58238"/>
                </a:solidFill>
                <a:ln>
                  <a:noFill/>
                </a:ln>
              </c:spPr>
            </c:marker>
            <c:bubble3D val="0"/>
            <c:extLst>
              <c:ext xmlns:c16="http://schemas.microsoft.com/office/drawing/2014/chart" uri="{C3380CC4-5D6E-409C-BE32-E72D297353CC}">
                <c16:uniqueId val="{00000001-C3A4-1D45-975C-4323FE70AA1E}"/>
              </c:ext>
            </c:extLst>
          </c:dPt>
          <c:dPt>
            <c:idx val="2"/>
            <c:marker>
              <c:spPr>
                <a:solidFill>
                  <a:srgbClr val="4F7199"/>
                </a:solidFill>
                <a:ln>
                  <a:noFill/>
                </a:ln>
              </c:spPr>
            </c:marker>
            <c:bubble3D val="0"/>
            <c:extLst>
              <c:ext xmlns:c16="http://schemas.microsoft.com/office/drawing/2014/chart" uri="{C3380CC4-5D6E-409C-BE32-E72D297353CC}">
                <c16:uniqueId val="{00000002-C3A4-1D45-975C-4323FE70AA1E}"/>
              </c:ext>
            </c:extLst>
          </c:dPt>
          <c:dPt>
            <c:idx val="3"/>
            <c:marker>
              <c:spPr>
                <a:solidFill>
                  <a:srgbClr val="F58238"/>
                </a:solidFill>
                <a:ln>
                  <a:noFill/>
                </a:ln>
              </c:spPr>
            </c:marker>
            <c:bubble3D val="0"/>
            <c:extLst>
              <c:ext xmlns:c16="http://schemas.microsoft.com/office/drawing/2014/chart" uri="{C3380CC4-5D6E-409C-BE32-E72D297353CC}">
                <c16:uniqueId val="{00000003-C3A4-1D45-975C-4323FE70AA1E}"/>
              </c:ext>
            </c:extLst>
          </c:dPt>
          <c:dPt>
            <c:idx val="4"/>
            <c:marker>
              <c:spPr>
                <a:solidFill>
                  <a:srgbClr val="4F7199"/>
                </a:solidFill>
                <a:ln>
                  <a:noFill/>
                </a:ln>
              </c:spPr>
            </c:marker>
            <c:bubble3D val="0"/>
            <c:extLst>
              <c:ext xmlns:c16="http://schemas.microsoft.com/office/drawing/2014/chart" uri="{C3380CC4-5D6E-409C-BE32-E72D297353CC}">
                <c16:uniqueId val="{00000004-C3A4-1D45-975C-4323FE70AA1E}"/>
              </c:ext>
            </c:extLst>
          </c:dPt>
          <c:dPt>
            <c:idx val="5"/>
            <c:marker>
              <c:spPr>
                <a:solidFill>
                  <a:srgbClr val="F58238"/>
                </a:solidFill>
                <a:ln>
                  <a:noFill/>
                </a:ln>
              </c:spPr>
            </c:marker>
            <c:bubble3D val="0"/>
            <c:extLst>
              <c:ext xmlns:c16="http://schemas.microsoft.com/office/drawing/2014/chart" uri="{C3380CC4-5D6E-409C-BE32-E72D297353CC}">
                <c16:uniqueId val="{00000005-C3A4-1D45-975C-4323FE70AA1E}"/>
              </c:ext>
            </c:extLst>
          </c:dPt>
          <c:dPt>
            <c:idx val="6"/>
            <c:marker>
              <c:spPr>
                <a:solidFill>
                  <a:srgbClr val="4F7199"/>
                </a:solidFill>
                <a:ln>
                  <a:solidFill>
                    <a:srgbClr val="4F7199"/>
                  </a:solidFill>
                </a:ln>
              </c:spPr>
            </c:marker>
            <c:bubble3D val="0"/>
            <c:extLst>
              <c:ext xmlns:c16="http://schemas.microsoft.com/office/drawing/2014/chart" uri="{C3380CC4-5D6E-409C-BE32-E72D297353CC}">
                <c16:uniqueId val="{00000006-C3A4-1D45-975C-4323FE70AA1E}"/>
              </c:ext>
            </c:extLst>
          </c:dPt>
          <c:dPt>
            <c:idx val="7"/>
            <c:marker>
              <c:spPr>
                <a:solidFill>
                  <a:srgbClr val="F58238"/>
                </a:solidFill>
                <a:ln>
                  <a:noFill/>
                </a:ln>
              </c:spPr>
            </c:marker>
            <c:bubble3D val="0"/>
            <c:extLst>
              <c:ext xmlns:c16="http://schemas.microsoft.com/office/drawing/2014/chart" uri="{C3380CC4-5D6E-409C-BE32-E72D297353CC}">
                <c16:uniqueId val="{00000007-C3A4-1D45-975C-4323FE70AA1E}"/>
              </c:ext>
            </c:extLst>
          </c:dPt>
          <c:dLbls>
            <c:numFmt formatCode="#,##0.00" sourceLinked="0"/>
            <c:spPr>
              <a:noFill/>
              <a:ln>
                <a:noFill/>
              </a:ln>
              <a:effectLst/>
            </c:spPr>
            <c:txPr>
              <a:bodyPr/>
              <a:lstStyle/>
              <a:p>
                <a:pPr>
                  <a:defRPr b="0">
                    <a:solidFill>
                      <a:schemeClr val="bg1"/>
                    </a:solidFill>
                    <a:latin typeface="Franklin Gothic Book" panose="020B0503020102020204" pitchFamily="34" charset="0"/>
                  </a:defRPr>
                </a:pPr>
                <a:endParaRPr lang="en-US"/>
              </a:p>
            </c:txPr>
            <c:dLblPos val="ctr"/>
            <c:showLegendKey val="0"/>
            <c:showVal val="0"/>
            <c:showCatName val="1"/>
            <c:showSerName val="0"/>
            <c:showPercent val="0"/>
            <c:showBubbleSize val="0"/>
            <c:showLeaderLines val="0"/>
            <c:extLst>
              <c:ext xmlns:c15="http://schemas.microsoft.com/office/drawing/2012/chart" uri="{CE6537A1-D6FC-4f65-9D91-7224C49458BB}">
                <c15:showLeaderLines val="0"/>
              </c:ext>
            </c:extLst>
          </c:dLbls>
          <c:xVal>
            <c:numRef>
              <c:f>Sheet1!$A$2:$A$9</c:f>
              <c:numCache>
                <c:formatCode>General</c:formatCode>
                <c:ptCount val="8"/>
                <c:pt idx="0">
                  <c:v>4.24</c:v>
                </c:pt>
                <c:pt idx="1">
                  <c:v>4.38</c:v>
                </c:pt>
                <c:pt idx="2">
                  <c:v>3.83</c:v>
                </c:pt>
                <c:pt idx="3">
                  <c:v>4.04</c:v>
                </c:pt>
                <c:pt idx="4">
                  <c:v>4.0199999999999996</c:v>
                </c:pt>
                <c:pt idx="5">
                  <c:v>4.17</c:v>
                </c:pt>
                <c:pt idx="6">
                  <c:v>4.17</c:v>
                </c:pt>
                <c:pt idx="7">
                  <c:v>4.38</c:v>
                </c:pt>
              </c:numCache>
            </c:numRef>
          </c:xVal>
          <c:yVal>
            <c:numRef>
              <c:f>Sheet1!$B$2:$B$9</c:f>
              <c:numCache>
                <c:formatCode>General</c:formatCode>
                <c:ptCount val="8"/>
                <c:pt idx="0">
                  <c:v>1</c:v>
                </c:pt>
                <c:pt idx="1">
                  <c:v>1</c:v>
                </c:pt>
                <c:pt idx="2">
                  <c:v>2</c:v>
                </c:pt>
                <c:pt idx="3">
                  <c:v>2</c:v>
                </c:pt>
                <c:pt idx="4">
                  <c:v>3</c:v>
                </c:pt>
                <c:pt idx="5">
                  <c:v>3</c:v>
                </c:pt>
                <c:pt idx="6">
                  <c:v>4</c:v>
                </c:pt>
                <c:pt idx="7">
                  <c:v>4</c:v>
                </c:pt>
              </c:numCache>
            </c:numRef>
          </c:yVal>
          <c:smooth val="0"/>
          <c:extLst>
            <c:ext xmlns:c16="http://schemas.microsoft.com/office/drawing/2014/chart" uri="{C3380CC4-5D6E-409C-BE32-E72D297353CC}">
              <c16:uniqueId val="{00000008-C3A4-1D45-975C-4323FE70AA1E}"/>
            </c:ext>
          </c:extLst>
        </c:ser>
        <c:dLbls>
          <c:showLegendKey val="0"/>
          <c:showVal val="0"/>
          <c:showCatName val="0"/>
          <c:showSerName val="0"/>
          <c:showPercent val="0"/>
          <c:showBubbleSize val="0"/>
        </c:dLbls>
        <c:axId val="1957147312"/>
        <c:axId val="1957149104"/>
      </c:scatterChart>
      <c:valAx>
        <c:axId val="1957147312"/>
        <c:scaling>
          <c:orientation val="minMax"/>
          <c:max val="4.5"/>
          <c:min val="2.5"/>
        </c:scaling>
        <c:delete val="0"/>
        <c:axPos val="b"/>
        <c:numFmt formatCode="#,##0.0" sourceLinked="0"/>
        <c:majorTickMark val="none"/>
        <c:minorTickMark val="none"/>
        <c:tickLblPos val="nextTo"/>
        <c:txPr>
          <a:bodyPr/>
          <a:lstStyle/>
          <a:p>
            <a:pPr>
              <a:defRPr sz="1800" b="0">
                <a:solidFill>
                  <a:schemeClr val="bg1">
                    <a:lumMod val="50000"/>
                  </a:schemeClr>
                </a:solidFill>
                <a:latin typeface="Franklin Gothic Book" panose="020B0503020102020204" pitchFamily="34" charset="0"/>
              </a:defRPr>
            </a:pPr>
            <a:endParaRPr lang="en-US"/>
          </a:p>
        </c:txPr>
        <c:crossAx val="1957149104"/>
        <c:crosses val="autoZero"/>
        <c:crossBetween val="midCat"/>
        <c:majorUnit val="1"/>
        <c:minorUnit val="0.1"/>
      </c:valAx>
      <c:valAx>
        <c:axId val="1957149104"/>
        <c:scaling>
          <c:orientation val="minMax"/>
        </c:scaling>
        <c:delete val="1"/>
        <c:axPos val="l"/>
        <c:numFmt formatCode="General" sourceLinked="1"/>
        <c:majorTickMark val="out"/>
        <c:minorTickMark val="none"/>
        <c:tickLblPos val="nextTo"/>
        <c:crossAx val="1957147312"/>
        <c:crosses val="autoZero"/>
        <c:crossBetween val="midCat"/>
      </c:valAx>
    </c:plotArea>
    <c:plotVisOnly val="1"/>
    <c:dispBlanksAs val="gap"/>
    <c:showDLblsOverMax val="0"/>
  </c:chart>
  <c:txPr>
    <a:bodyPr/>
    <a:lstStyle/>
    <a:p>
      <a:pPr>
        <a:defRPr sz="1800"/>
      </a:pPr>
      <a:endParaRPr lang="en-US"/>
    </a:p>
  </c:txPr>
  <c:externalData r:id="rId1">
    <c:autoUpdate val="0"/>
  </c:externalData>
  <c:userShapes r:id="rId2"/>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Did not extend
experience</c:v>
                </c:pt>
                <c:pt idx="1">
                  <c:v>Extended experience</c:v>
                </c:pt>
              </c:strCache>
            </c:strRef>
          </c:cat>
          <c:val>
            <c:numRef>
              <c:f>Sheet1!$B$2:$B$3</c:f>
              <c:numCache>
                <c:formatCode>0%</c:formatCode>
                <c:ptCount val="2"/>
                <c:pt idx="0">
                  <c:v>0.19</c:v>
                </c:pt>
                <c:pt idx="1">
                  <c:v>0.81</c:v>
                </c:pt>
              </c:numCache>
            </c:numRef>
          </c:val>
          <c:extLst>
            <c:ext xmlns:c16="http://schemas.microsoft.com/office/drawing/2014/chart" uri="{C3380CC4-5D6E-409C-BE32-E72D297353CC}">
              <c16:uniqueId val="{00000000-0B7B-4A0E-AC39-00DDEBC6A3AA}"/>
            </c:ext>
          </c:extLst>
        </c:ser>
        <c:dLbls>
          <c:showLegendKey val="0"/>
          <c:showVal val="0"/>
          <c:showCatName val="0"/>
          <c:showSerName val="0"/>
          <c:showPercent val="0"/>
          <c:showBubbleSize val="0"/>
        </c:dLbls>
        <c:gapWidth val="50"/>
        <c:axId val="1944366496"/>
        <c:axId val="1944369248"/>
      </c:barChart>
      <c:catAx>
        <c:axId val="194436649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44369248"/>
        <c:crosses val="autoZero"/>
        <c:auto val="1"/>
        <c:lblAlgn val="ctr"/>
        <c:lblOffset val="100"/>
        <c:noMultiLvlLbl val="0"/>
      </c:catAx>
      <c:valAx>
        <c:axId val="1944369248"/>
        <c:scaling>
          <c:orientation val="minMax"/>
        </c:scaling>
        <c:delete val="1"/>
        <c:axPos val="b"/>
        <c:numFmt formatCode="0%" sourceLinked="1"/>
        <c:majorTickMark val="none"/>
        <c:minorTickMark val="none"/>
        <c:tickLblPos val="nextTo"/>
        <c:crossAx val="19443664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6163336940153"/>
          <c:y val="4.3552537677089498E-2"/>
          <c:w val="0.77766648666538896"/>
          <c:h val="0.60875544526310099"/>
        </c:manualLayout>
      </c:layout>
      <c:scatterChart>
        <c:scatterStyle val="lineMarker"/>
        <c:varyColors val="0"/>
        <c:ser>
          <c:idx val="0"/>
          <c:order val="0"/>
          <c:tx>
            <c:strRef>
              <c:f>'Dot Plot'!$A$1</c:f>
              <c:strCache>
                <c:ptCount val="1"/>
                <c:pt idx="0">
                  <c:v>Group A</c:v>
                </c:pt>
              </c:strCache>
            </c:strRef>
          </c:tx>
          <c:spPr>
            <a:ln w="19050" cap="rnd">
              <a:noFill/>
              <a:round/>
            </a:ln>
            <a:effectLst/>
          </c:spPr>
          <c:marker>
            <c:symbol val="circle"/>
            <c:size val="5"/>
            <c:spPr>
              <a:solidFill>
                <a:schemeClr val="bg2">
                  <a:lumMod val="50000"/>
                </a:schemeClr>
              </a:solidFill>
              <a:ln w="508000">
                <a:solidFill>
                  <a:schemeClr val="bg2">
                    <a:lumMod val="50000"/>
                  </a:schemeClr>
                </a:solidFill>
              </a:ln>
              <a:effectLst/>
            </c:spPr>
          </c:marker>
          <c:xVal>
            <c:numRef>
              <c:f>'Dot Plot'!$A$2:$A$4</c:f>
              <c:numCache>
                <c:formatCode>0%</c:formatCode>
                <c:ptCount val="3"/>
                <c:pt idx="0">
                  <c:v>0.25</c:v>
                </c:pt>
                <c:pt idx="1">
                  <c:v>0.15</c:v>
                </c:pt>
                <c:pt idx="2">
                  <c:v>0.2</c:v>
                </c:pt>
              </c:numCache>
            </c:numRef>
          </c:xVal>
          <c:yVal>
            <c:numRef>
              <c:f>'Dot Plot'!$C$2:$C$4</c:f>
              <c:numCache>
                <c:formatCode>General</c:formatCode>
                <c:ptCount val="3"/>
                <c:pt idx="0">
                  <c:v>3</c:v>
                </c:pt>
                <c:pt idx="1">
                  <c:v>2</c:v>
                </c:pt>
                <c:pt idx="2">
                  <c:v>1</c:v>
                </c:pt>
              </c:numCache>
            </c:numRef>
          </c:yVal>
          <c:smooth val="0"/>
          <c:extLst>
            <c:ext xmlns:c16="http://schemas.microsoft.com/office/drawing/2014/chart" uri="{C3380CC4-5D6E-409C-BE32-E72D297353CC}">
              <c16:uniqueId val="{00000000-8856-4075-A495-32938990D86D}"/>
            </c:ext>
          </c:extLst>
        </c:ser>
        <c:ser>
          <c:idx val="1"/>
          <c:order val="1"/>
          <c:tx>
            <c:strRef>
              <c:f>'Dot Plot'!$B$1</c:f>
              <c:strCache>
                <c:ptCount val="1"/>
                <c:pt idx="0">
                  <c:v>Group B</c:v>
                </c:pt>
              </c:strCache>
            </c:strRef>
          </c:tx>
          <c:spPr>
            <a:ln w="25400" cap="rnd">
              <a:noFill/>
              <a:round/>
            </a:ln>
            <a:effectLst/>
          </c:spPr>
          <c:marker>
            <c:symbol val="circle"/>
            <c:size val="5"/>
            <c:spPr>
              <a:solidFill>
                <a:schemeClr val="accent4"/>
              </a:solidFill>
              <a:ln w="508000">
                <a:solidFill>
                  <a:schemeClr val="tx2"/>
                </a:solidFill>
              </a:ln>
              <a:effectLst/>
            </c:spPr>
          </c:marker>
          <c:errBars>
            <c:errDir val="x"/>
            <c:errBarType val="both"/>
            <c:errValType val="cust"/>
            <c:noEndCap val="0"/>
            <c:plus>
              <c:numLit>
                <c:formatCode>General</c:formatCode>
                <c:ptCount val="1"/>
                <c:pt idx="0">
                  <c:v>0</c:v>
                </c:pt>
              </c:numLit>
            </c:plus>
            <c:minus>
              <c:numRef>
                <c:f>'Dot Plot'!$D$2:$D$4</c:f>
                <c:numCache>
                  <c:formatCode>General</c:formatCode>
                  <c:ptCount val="3"/>
                  <c:pt idx="0">
                    <c:v>0.5</c:v>
                  </c:pt>
                  <c:pt idx="1">
                    <c:v>0.35</c:v>
                  </c:pt>
                  <c:pt idx="2">
                    <c:v>0.2</c:v>
                  </c:pt>
                </c:numCache>
              </c:numRef>
            </c:minus>
            <c:spPr>
              <a:noFill/>
              <a:ln w="25400" cap="flat" cmpd="sng" algn="ctr">
                <a:solidFill>
                  <a:schemeClr val="tx1"/>
                </a:solidFill>
                <a:round/>
              </a:ln>
              <a:effectLst/>
            </c:spPr>
          </c:errBars>
          <c:xVal>
            <c:numRef>
              <c:f>'Dot Plot'!$B$2:$B$4</c:f>
              <c:numCache>
                <c:formatCode>0%</c:formatCode>
                <c:ptCount val="3"/>
                <c:pt idx="0">
                  <c:v>0.75</c:v>
                </c:pt>
                <c:pt idx="1">
                  <c:v>0.5</c:v>
                </c:pt>
                <c:pt idx="2">
                  <c:v>0.4</c:v>
                </c:pt>
              </c:numCache>
            </c:numRef>
          </c:xVal>
          <c:yVal>
            <c:numRef>
              <c:f>'Dot Plot'!$C$2:$C$4</c:f>
              <c:numCache>
                <c:formatCode>General</c:formatCode>
                <c:ptCount val="3"/>
                <c:pt idx="0">
                  <c:v>3</c:v>
                </c:pt>
                <c:pt idx="1">
                  <c:v>2</c:v>
                </c:pt>
                <c:pt idx="2">
                  <c:v>1</c:v>
                </c:pt>
              </c:numCache>
            </c:numRef>
          </c:yVal>
          <c:smooth val="0"/>
          <c:extLst>
            <c:ext xmlns:c16="http://schemas.microsoft.com/office/drawing/2014/chart" uri="{C3380CC4-5D6E-409C-BE32-E72D297353CC}">
              <c16:uniqueId val="{00000002-8856-4075-A495-32938990D86D}"/>
            </c:ext>
          </c:extLst>
        </c:ser>
        <c:dLbls>
          <c:showLegendKey val="0"/>
          <c:showVal val="0"/>
          <c:showCatName val="0"/>
          <c:showSerName val="0"/>
          <c:showPercent val="0"/>
          <c:showBubbleSize val="0"/>
        </c:dLbls>
        <c:axId val="1955543616"/>
        <c:axId val="1955545392"/>
      </c:scatterChart>
      <c:valAx>
        <c:axId val="1955543616"/>
        <c:scaling>
          <c:orientation val="minMax"/>
        </c:scaling>
        <c:delete val="0"/>
        <c:axPos val="b"/>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955545392"/>
        <c:crosses val="autoZero"/>
        <c:crossBetween val="midCat"/>
      </c:valAx>
      <c:valAx>
        <c:axId val="1955545392"/>
        <c:scaling>
          <c:orientation val="minMax"/>
        </c:scaling>
        <c:delete val="1"/>
        <c:axPos val="l"/>
        <c:numFmt formatCode="General" sourceLinked="1"/>
        <c:majorTickMark val="none"/>
        <c:minorTickMark val="none"/>
        <c:tickLblPos val="nextTo"/>
        <c:crossAx val="195554361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userShapes r:id="rId4"/>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6163336940153"/>
          <c:y val="4.3552537677089498E-2"/>
          <c:w val="0.77766648666538896"/>
          <c:h val="0.60875544526310099"/>
        </c:manualLayout>
      </c:layout>
      <c:scatterChart>
        <c:scatterStyle val="lineMarker"/>
        <c:varyColors val="0"/>
        <c:ser>
          <c:idx val="0"/>
          <c:order val="0"/>
          <c:tx>
            <c:strRef>
              <c:f>'Dot Plot'!$A$1</c:f>
              <c:strCache>
                <c:ptCount val="1"/>
                <c:pt idx="0">
                  <c:v>Group A</c:v>
                </c:pt>
              </c:strCache>
            </c:strRef>
          </c:tx>
          <c:spPr>
            <a:ln w="19050" cap="rnd">
              <a:noFill/>
              <a:round/>
            </a:ln>
            <a:effectLst/>
          </c:spPr>
          <c:marker>
            <c:symbol val="circle"/>
            <c:size val="5"/>
            <c:spPr>
              <a:solidFill>
                <a:schemeClr val="bg2">
                  <a:lumMod val="50000"/>
                </a:schemeClr>
              </a:solidFill>
              <a:ln w="508000">
                <a:solidFill>
                  <a:schemeClr val="bg2">
                    <a:lumMod val="50000"/>
                  </a:schemeClr>
                </a:solidFill>
              </a:ln>
              <a:effectLst/>
            </c:spPr>
          </c:marker>
          <c:dLbls>
            <c:dLbl>
              <c:idx val="0"/>
              <c:layout>
                <c:manualLayout>
                  <c:x val="-8.4469452230710104E-2"/>
                  <c:y val="-2.2651341113084199E-17"/>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0-4FA7-AC43-B8DE-80F20DF6F5E9}"/>
                </c:ext>
              </c:extLst>
            </c:dLbl>
            <c:dLbl>
              <c:idx val="1"/>
              <c:layout>
                <c:manualLayout>
                  <c:x val="-8.8250257982933206E-2"/>
                  <c:y val="2.47108393999741E-3"/>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FA7-AC43-B8DE-80F20DF6F5E9}"/>
                </c:ext>
              </c:extLst>
            </c:dLbl>
            <c:dLbl>
              <c:idx val="2"/>
              <c:layout>
                <c:manualLayout>
                  <c:x val="-9.7072138071453595E-2"/>
                  <c:y val="0"/>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2-4FA7-AC43-B8DE-80F20DF6F5E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2">
                        <a:lumMod val="50000"/>
                      </a:schemeClr>
                    </a:solidFill>
                    <a:latin typeface="+mn-lt"/>
                    <a:ea typeface="+mn-ea"/>
                    <a:cs typeface="+mn-cs"/>
                  </a:defRPr>
                </a:pPr>
                <a:endParaRPr lang="en-US"/>
              </a:p>
            </c:txPr>
            <c:dLblPos val="l"/>
            <c:showLegendKey val="0"/>
            <c:showVal val="0"/>
            <c:showCatName val="1"/>
            <c:showSerName val="0"/>
            <c:showPercent val="0"/>
            <c:showBubbleSize val="0"/>
            <c:showLeaderLines val="0"/>
            <c:extLst>
              <c:ext xmlns:c15="http://schemas.microsoft.com/office/drawing/2012/chart" uri="{CE6537A1-D6FC-4f65-9D91-7224C49458BB}">
                <c15:showDataLabelsRange val="1"/>
                <c15:showLeaderLines val="0"/>
              </c:ext>
            </c:extLst>
          </c:dLbls>
          <c:xVal>
            <c:numRef>
              <c:f>'Dot Plot'!$A$2:$A$4</c:f>
              <c:numCache>
                <c:formatCode>0%</c:formatCode>
                <c:ptCount val="3"/>
                <c:pt idx="0">
                  <c:v>0.25</c:v>
                </c:pt>
                <c:pt idx="1">
                  <c:v>0.15</c:v>
                </c:pt>
                <c:pt idx="2">
                  <c:v>0.2</c:v>
                </c:pt>
              </c:numCache>
            </c:numRef>
          </c:xVal>
          <c:yVal>
            <c:numRef>
              <c:f>'Dot Plot'!$C$2:$C$4</c:f>
              <c:numCache>
                <c:formatCode>General</c:formatCode>
                <c:ptCount val="3"/>
                <c:pt idx="0">
                  <c:v>3</c:v>
                </c:pt>
                <c:pt idx="1">
                  <c:v>2</c:v>
                </c:pt>
                <c:pt idx="2">
                  <c:v>1</c:v>
                </c:pt>
              </c:numCache>
            </c:numRef>
          </c:yVal>
          <c:smooth val="0"/>
          <c:extLst>
            <c:ext xmlns:c16="http://schemas.microsoft.com/office/drawing/2014/chart" uri="{C3380CC4-5D6E-409C-BE32-E72D297353CC}">
              <c16:uniqueId val="{00000000-8856-4075-A495-32938990D86D}"/>
            </c:ext>
          </c:extLst>
        </c:ser>
        <c:ser>
          <c:idx val="1"/>
          <c:order val="1"/>
          <c:tx>
            <c:strRef>
              <c:f>'Dot Plot'!$B$1</c:f>
              <c:strCache>
                <c:ptCount val="1"/>
                <c:pt idx="0">
                  <c:v>Group B</c:v>
                </c:pt>
              </c:strCache>
            </c:strRef>
          </c:tx>
          <c:spPr>
            <a:ln w="25400" cap="rnd">
              <a:noFill/>
              <a:round/>
            </a:ln>
            <a:effectLst/>
          </c:spPr>
          <c:marker>
            <c:symbol val="circle"/>
            <c:size val="5"/>
            <c:spPr>
              <a:solidFill>
                <a:schemeClr val="accent4"/>
              </a:solidFill>
              <a:ln w="508000">
                <a:solidFill>
                  <a:schemeClr val="tx2"/>
                </a:solidFill>
              </a:ln>
              <a:effectLst/>
            </c:spPr>
          </c:marker>
          <c:dLbls>
            <c:dLbl>
              <c:idx val="0"/>
              <c:layout>
                <c:manualLayout>
                  <c:x val="2.2684834513338401E-2"/>
                  <c:y val="2.47108393999741E-3"/>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3-4FA7-AC43-B8DE-80F20DF6F5E9}"/>
                </c:ext>
              </c:extLst>
            </c:dLbl>
            <c:dLbl>
              <c:idx val="1"/>
              <c:layout>
                <c:manualLayout>
                  <c:x val="2.01642973451896E-2"/>
                  <c:y val="0"/>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4-4FA7-AC43-B8DE-80F20DF6F5E9}"/>
                </c:ext>
              </c:extLst>
            </c:dLbl>
            <c:dLbl>
              <c:idx val="2"/>
              <c:layout>
                <c:manualLayout>
                  <c:x val="2.3945103097412698E-2"/>
                  <c:y val="-2.47108393999741E-3"/>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4FA7-AC43-B8DE-80F20DF6F5E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rgbClr val="4F7199"/>
                    </a:solidFill>
                    <a:latin typeface="+mn-lt"/>
                    <a:ea typeface="+mn-ea"/>
                    <a:cs typeface="+mn-cs"/>
                  </a:defRPr>
                </a:pPr>
                <a:endParaRPr lang="en-US"/>
              </a:p>
            </c:txPr>
            <c:dLblPos val="r"/>
            <c:showLegendKey val="0"/>
            <c:showVal val="0"/>
            <c:showCatName val="1"/>
            <c:showSerName val="0"/>
            <c:showPercent val="0"/>
            <c:showBubbleSize val="0"/>
            <c:showLeaderLines val="0"/>
            <c:extLst>
              <c:ext xmlns:c15="http://schemas.microsoft.com/office/drawing/2012/chart" uri="{CE6537A1-D6FC-4f65-9D91-7224C49458BB}">
                <c15:showLeaderLines val="0"/>
              </c:ext>
            </c:extLst>
          </c:dLbls>
          <c:errBars>
            <c:errDir val="x"/>
            <c:errBarType val="both"/>
            <c:errValType val="cust"/>
            <c:noEndCap val="0"/>
            <c:plus>
              <c:numLit>
                <c:formatCode>General</c:formatCode>
                <c:ptCount val="1"/>
                <c:pt idx="0">
                  <c:v>0</c:v>
                </c:pt>
              </c:numLit>
            </c:plus>
            <c:minus>
              <c:numRef>
                <c:f>'Dot Plot'!$D$2:$D$4</c:f>
                <c:numCache>
                  <c:formatCode>General</c:formatCode>
                  <c:ptCount val="3"/>
                  <c:pt idx="0">
                    <c:v>0.5</c:v>
                  </c:pt>
                  <c:pt idx="1">
                    <c:v>0.35</c:v>
                  </c:pt>
                  <c:pt idx="2">
                    <c:v>0.2</c:v>
                  </c:pt>
                </c:numCache>
              </c:numRef>
            </c:minus>
            <c:spPr>
              <a:noFill/>
              <a:ln w="25400" cap="flat" cmpd="sng" algn="ctr">
                <a:solidFill>
                  <a:schemeClr val="tx1"/>
                </a:solidFill>
                <a:round/>
              </a:ln>
              <a:effectLst/>
            </c:spPr>
          </c:errBars>
          <c:xVal>
            <c:numRef>
              <c:f>'Dot Plot'!$B$2:$B$4</c:f>
              <c:numCache>
                <c:formatCode>0%</c:formatCode>
                <c:ptCount val="3"/>
                <c:pt idx="0">
                  <c:v>0.75</c:v>
                </c:pt>
                <c:pt idx="1">
                  <c:v>0.5</c:v>
                </c:pt>
                <c:pt idx="2">
                  <c:v>0.4</c:v>
                </c:pt>
              </c:numCache>
            </c:numRef>
          </c:xVal>
          <c:yVal>
            <c:numRef>
              <c:f>'Dot Plot'!$C$2:$C$4</c:f>
              <c:numCache>
                <c:formatCode>General</c:formatCode>
                <c:ptCount val="3"/>
                <c:pt idx="0">
                  <c:v>3</c:v>
                </c:pt>
                <c:pt idx="1">
                  <c:v>2</c:v>
                </c:pt>
                <c:pt idx="2">
                  <c:v>1</c:v>
                </c:pt>
              </c:numCache>
            </c:numRef>
          </c:yVal>
          <c:smooth val="0"/>
          <c:extLst>
            <c:ext xmlns:c16="http://schemas.microsoft.com/office/drawing/2014/chart" uri="{C3380CC4-5D6E-409C-BE32-E72D297353CC}">
              <c16:uniqueId val="{00000002-8856-4075-A495-32938990D86D}"/>
            </c:ext>
          </c:extLst>
        </c:ser>
        <c:dLbls>
          <c:showLegendKey val="0"/>
          <c:showVal val="0"/>
          <c:showCatName val="0"/>
          <c:showSerName val="0"/>
          <c:showPercent val="0"/>
          <c:showBubbleSize val="0"/>
        </c:dLbls>
        <c:axId val="1960217664"/>
        <c:axId val="1960220416"/>
      </c:scatterChart>
      <c:valAx>
        <c:axId val="1960217664"/>
        <c:scaling>
          <c:orientation val="minMax"/>
        </c:scaling>
        <c:delete val="1"/>
        <c:axPos val="b"/>
        <c:numFmt formatCode="0%" sourceLinked="1"/>
        <c:majorTickMark val="none"/>
        <c:minorTickMark val="none"/>
        <c:tickLblPos val="nextTo"/>
        <c:crossAx val="1960220416"/>
        <c:crosses val="autoZero"/>
        <c:crossBetween val="midCat"/>
      </c:valAx>
      <c:valAx>
        <c:axId val="1960220416"/>
        <c:scaling>
          <c:orientation val="minMax"/>
        </c:scaling>
        <c:delete val="1"/>
        <c:axPos val="l"/>
        <c:numFmt formatCode="General" sourceLinked="1"/>
        <c:majorTickMark val="none"/>
        <c:minorTickMark val="none"/>
        <c:tickLblPos val="nextTo"/>
        <c:crossAx val="1960217664"/>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userShapes r:id="rId4"/>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4301116613168E-2"/>
          <c:y val="4.7674412542166103E-2"/>
          <c:w val="0.97139776677366396"/>
          <c:h val="0.81028475922630605"/>
        </c:manualLayout>
      </c:layout>
      <c:scatterChart>
        <c:scatterStyle val="lineMarker"/>
        <c:varyColors val="0"/>
        <c:ser>
          <c:idx val="0"/>
          <c:order val="0"/>
          <c:tx>
            <c:strRef>
              <c:f>Sheet1!$C$1</c:f>
              <c:strCache>
                <c:ptCount val="1"/>
                <c:pt idx="0">
                  <c:v>Y-Values</c:v>
                </c:pt>
              </c:strCache>
            </c:strRef>
          </c:tx>
          <c:spPr>
            <a:ln w="19050" cap="rnd">
              <a:noFill/>
              <a:round/>
            </a:ln>
            <a:effectLst/>
          </c:spPr>
          <c:marker>
            <c:symbol val="circle"/>
            <c:size val="5"/>
            <c:spPr>
              <a:solidFill>
                <a:schemeClr val="accent1"/>
              </a:solidFill>
              <a:ln w="381000">
                <a:solidFill>
                  <a:schemeClr val="accent1"/>
                </a:solidFill>
              </a:ln>
              <a:effectLst/>
            </c:spPr>
          </c:marker>
          <c:dPt>
            <c:idx val="0"/>
            <c:marker>
              <c:symbol val="circle"/>
              <c:size val="5"/>
              <c:spPr>
                <a:solidFill>
                  <a:schemeClr val="accent4"/>
                </a:solidFill>
                <a:ln w="381000">
                  <a:solidFill>
                    <a:schemeClr val="accent4"/>
                  </a:solidFill>
                </a:ln>
                <a:effectLst/>
              </c:spPr>
            </c:marker>
            <c:bubble3D val="0"/>
            <c:extLst>
              <c:ext xmlns:c16="http://schemas.microsoft.com/office/drawing/2014/chart" uri="{C3380CC4-5D6E-409C-BE32-E72D297353CC}">
                <c16:uniqueId val="{00000001-E298-4C89-9590-F1B14C63CF91}"/>
              </c:ext>
            </c:extLst>
          </c:dPt>
          <c:dPt>
            <c:idx val="1"/>
            <c:marker>
              <c:symbol val="circle"/>
              <c:size val="5"/>
              <c:spPr>
                <a:solidFill>
                  <a:schemeClr val="accent4"/>
                </a:solidFill>
                <a:ln w="381000">
                  <a:solidFill>
                    <a:schemeClr val="accent4"/>
                  </a:solidFill>
                </a:ln>
                <a:effectLst/>
              </c:spPr>
            </c:marker>
            <c:bubble3D val="0"/>
            <c:extLst>
              <c:ext xmlns:c16="http://schemas.microsoft.com/office/drawing/2014/chart" uri="{C3380CC4-5D6E-409C-BE32-E72D297353CC}">
                <c16:uniqueId val="{00000002-E298-4C89-9590-F1B14C63CF91}"/>
              </c:ext>
            </c:extLst>
          </c:dPt>
          <c:dPt>
            <c:idx val="2"/>
            <c:marker>
              <c:symbol val="circle"/>
              <c:size val="5"/>
              <c:spPr>
                <a:solidFill>
                  <a:schemeClr val="accent4"/>
                </a:solidFill>
                <a:ln w="381000">
                  <a:solidFill>
                    <a:schemeClr val="accent4"/>
                  </a:solidFill>
                </a:ln>
                <a:effectLst/>
              </c:spPr>
            </c:marker>
            <c:bubble3D val="0"/>
            <c:extLst>
              <c:ext xmlns:c16="http://schemas.microsoft.com/office/drawing/2014/chart" uri="{C3380CC4-5D6E-409C-BE32-E72D297353CC}">
                <c16:uniqueId val="{00000003-E298-4C89-9590-F1B14C63CF91}"/>
              </c:ext>
            </c:extLst>
          </c:dPt>
          <c:dPt>
            <c:idx val="3"/>
            <c:marker>
              <c:symbol val="circle"/>
              <c:size val="5"/>
              <c:spPr>
                <a:solidFill>
                  <a:schemeClr val="accent4"/>
                </a:solidFill>
                <a:ln w="381000">
                  <a:solidFill>
                    <a:schemeClr val="accent4"/>
                  </a:solidFill>
                </a:ln>
                <a:effectLst/>
              </c:spPr>
            </c:marker>
            <c:bubble3D val="0"/>
            <c:extLst>
              <c:ext xmlns:c16="http://schemas.microsoft.com/office/drawing/2014/chart" uri="{C3380CC4-5D6E-409C-BE32-E72D297353CC}">
                <c16:uniqueId val="{00000004-E298-4C89-9590-F1B14C63CF91}"/>
              </c:ext>
            </c:extLst>
          </c:dPt>
          <c:dPt>
            <c:idx val="4"/>
            <c:marker>
              <c:symbol val="circle"/>
              <c:size val="5"/>
              <c:spPr>
                <a:solidFill>
                  <a:schemeClr val="accent4"/>
                </a:solidFill>
                <a:ln w="381000">
                  <a:solidFill>
                    <a:schemeClr val="accent4"/>
                  </a:solidFill>
                </a:ln>
                <a:effectLst/>
              </c:spPr>
            </c:marker>
            <c:bubble3D val="0"/>
            <c:extLst>
              <c:ext xmlns:c16="http://schemas.microsoft.com/office/drawing/2014/chart" uri="{C3380CC4-5D6E-409C-BE32-E72D297353CC}">
                <c16:uniqueId val="{00000005-E298-4C89-9590-F1B14C63CF91}"/>
              </c:ext>
            </c:extLst>
          </c:dPt>
          <c:dLbls>
            <c:dLbl>
              <c:idx val="0"/>
              <c:layout>
                <c:manualLayout>
                  <c:x val="2.4448357715867002E-2"/>
                  <c:y val="7.9457354236943493E-3"/>
                </c:manualLayout>
              </c:layout>
              <c:spPr>
                <a:solidFill>
                  <a:schemeClr val="bg1"/>
                </a:solid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2"/>
                      </a:solidFill>
                      <a:latin typeface="+mn-lt"/>
                      <a:ea typeface="+mn-ea"/>
                      <a:cs typeface="+mn-cs"/>
                    </a:defRPr>
                  </a:pPr>
                  <a:endParaRPr lang="en-US"/>
                </a:p>
              </c:txPr>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E298-4C89-9590-F1B14C63CF91}"/>
                </c:ext>
              </c:extLst>
            </c:dLbl>
            <c:dLbl>
              <c:idx val="1"/>
              <c:layout>
                <c:manualLayout>
                  <c:x val="2.7055112429093298E-2"/>
                  <c:y val="-1.05943138982591E-2"/>
                </c:manualLayout>
              </c:layout>
              <c:spPr>
                <a:solidFill>
                  <a:schemeClr val="bg1"/>
                </a:solid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2"/>
                      </a:solidFill>
                      <a:latin typeface="+mn-lt"/>
                      <a:ea typeface="+mn-ea"/>
                      <a:cs typeface="+mn-cs"/>
                    </a:defRPr>
                  </a:pPr>
                  <a:endParaRPr lang="en-US"/>
                </a:p>
              </c:txPr>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2-E298-4C89-9590-F1B14C63CF91}"/>
                </c:ext>
              </c:extLst>
            </c:dLbl>
            <c:dLbl>
              <c:idx val="2"/>
              <c:layout>
                <c:manualLayout>
                  <c:x val="2.9863331691315401E-2"/>
                  <c:y val="-9.7113422204835294E-17"/>
                </c:manualLayout>
              </c:layout>
              <c:spPr>
                <a:solidFill>
                  <a:schemeClr val="bg1"/>
                </a:solid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2"/>
                      </a:solidFill>
                      <a:latin typeface="+mn-lt"/>
                      <a:ea typeface="+mn-ea"/>
                      <a:cs typeface="+mn-cs"/>
                    </a:defRPr>
                  </a:pPr>
                  <a:endParaRPr lang="en-US"/>
                </a:p>
              </c:txPr>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3-E298-4C89-9590-F1B14C63CF91}"/>
                </c:ext>
              </c:extLst>
            </c:dLbl>
            <c:dLbl>
              <c:idx val="3"/>
              <c:layout>
                <c:manualLayout>
                  <c:x val="2.68210941572413E-2"/>
                  <c:y val="-9.7113422204835294E-17"/>
                </c:manualLayout>
              </c:layout>
              <c:spPr>
                <a:solidFill>
                  <a:schemeClr val="bg1"/>
                </a:solid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2"/>
                      </a:solidFill>
                      <a:latin typeface="+mn-lt"/>
                      <a:ea typeface="+mn-ea"/>
                      <a:cs typeface="+mn-cs"/>
                    </a:defRPr>
                  </a:pPr>
                  <a:endParaRPr lang="en-US"/>
                </a:p>
              </c:txPr>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4-E298-4C89-9590-F1B14C63CF91}"/>
                </c:ext>
              </c:extLst>
            </c:dLbl>
            <c:dLbl>
              <c:idx val="4"/>
              <c:layout>
                <c:manualLayout>
                  <c:x val="2.5755010918805301E-2"/>
                  <c:y val="-5.2971569491296602E-3"/>
                </c:manualLayout>
              </c:layout>
              <c:spPr>
                <a:solidFill>
                  <a:schemeClr val="bg1"/>
                </a:solid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2"/>
                      </a:solidFill>
                      <a:latin typeface="+mn-lt"/>
                      <a:ea typeface="+mn-ea"/>
                      <a:cs typeface="+mn-cs"/>
                    </a:defRPr>
                  </a:pPr>
                  <a:endParaRPr lang="en-US"/>
                </a:p>
              </c:txPr>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E298-4C89-9590-F1B14C63CF91}"/>
                </c:ext>
              </c:extLst>
            </c:dLbl>
            <c:dLbl>
              <c:idx val="5"/>
              <c:layout>
                <c:manualLayout>
                  <c:x val="-0.102955038599707"/>
                  <c:y val="0"/>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298-4C89-9590-F1B14C63CF91}"/>
                </c:ext>
              </c:extLst>
            </c:dLbl>
            <c:dLbl>
              <c:idx val="6"/>
              <c:layout>
                <c:manualLayout>
                  <c:x val="-0.10815544464085899"/>
                  <c:y val="-5.29715694912957E-3"/>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7-E298-4C89-9590-F1B14C63CF91}"/>
                </c:ext>
              </c:extLst>
            </c:dLbl>
            <c:dLbl>
              <c:idx val="7"/>
              <c:layout>
                <c:manualLayout>
                  <c:x val="-0.10708936140242301"/>
                  <c:y val="-9.7113422204835294E-17"/>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298-4C89-9590-F1B14C63CF91}"/>
                </c:ext>
              </c:extLst>
            </c:dLbl>
            <c:dLbl>
              <c:idx val="8"/>
              <c:layout>
                <c:manualLayout>
                  <c:x val="-0.105756706169279"/>
                  <c:y val="-9.7113422204835294E-17"/>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298-4C89-9590-F1B14C63CF91}"/>
                </c:ext>
              </c:extLst>
            </c:dLbl>
            <c:dLbl>
              <c:idx val="9"/>
              <c:layout>
                <c:manualLayout>
                  <c:x val="-0.100354835579131"/>
                  <c:y val="-2.8430478637182701E-3"/>
                </c:manualLayout>
              </c:layout>
              <c:dLblPos val="r"/>
              <c:showLegendKey val="0"/>
              <c:showVal val="0"/>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6-E298-4C89-9590-F1B14C63CF91}"/>
                </c:ext>
              </c:extLst>
            </c:dLbl>
            <c:spPr>
              <a:solidFill>
                <a:schemeClr val="bg1"/>
              </a:solid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accent1"/>
                    </a:solidFill>
                    <a:latin typeface="+mn-lt"/>
                    <a:ea typeface="+mn-ea"/>
                    <a:cs typeface="+mn-cs"/>
                  </a:defRPr>
                </a:pPr>
                <a:endParaRPr lang="en-US"/>
              </a:p>
            </c:txPr>
            <c:dLblPos val="l"/>
            <c:showLegendKey val="0"/>
            <c:showVal val="0"/>
            <c:showCatName val="1"/>
            <c:showSerName val="0"/>
            <c:showPercent val="0"/>
            <c:showBubbleSize val="0"/>
            <c:showLeaderLines val="0"/>
            <c:extLst>
              <c:ext xmlns:c15="http://schemas.microsoft.com/office/drawing/2012/chart" uri="{CE6537A1-D6FC-4f65-9D91-7224C49458BB}">
                <c15:showLeaderLines val="0"/>
              </c:ext>
            </c:extLst>
          </c:dLbls>
          <c:xVal>
            <c:numRef>
              <c:f>Sheet1!$B$2:$B$11</c:f>
              <c:numCache>
                <c:formatCode>General</c:formatCode>
                <c:ptCount val="10"/>
                <c:pt idx="0">
                  <c:v>4.37</c:v>
                </c:pt>
                <c:pt idx="1">
                  <c:v>4.3499999999999996</c:v>
                </c:pt>
                <c:pt idx="2">
                  <c:v>3.97</c:v>
                </c:pt>
                <c:pt idx="3">
                  <c:v>3.91</c:v>
                </c:pt>
                <c:pt idx="4">
                  <c:v>3.86</c:v>
                </c:pt>
                <c:pt idx="5">
                  <c:v>4.28</c:v>
                </c:pt>
                <c:pt idx="6">
                  <c:v>4.2300000000000004</c:v>
                </c:pt>
                <c:pt idx="7">
                  <c:v>3.91</c:v>
                </c:pt>
                <c:pt idx="8">
                  <c:v>3.84</c:v>
                </c:pt>
                <c:pt idx="9">
                  <c:v>3.75</c:v>
                </c:pt>
              </c:numCache>
            </c:numRef>
          </c:xVal>
          <c:yVal>
            <c:numRef>
              <c:f>Sheet1!$C$2:$C$11</c:f>
              <c:numCache>
                <c:formatCode>General</c:formatCode>
                <c:ptCount val="10"/>
                <c:pt idx="0">
                  <c:v>5</c:v>
                </c:pt>
                <c:pt idx="1">
                  <c:v>4</c:v>
                </c:pt>
                <c:pt idx="2">
                  <c:v>3</c:v>
                </c:pt>
                <c:pt idx="3">
                  <c:v>2</c:v>
                </c:pt>
                <c:pt idx="4">
                  <c:v>1</c:v>
                </c:pt>
                <c:pt idx="5">
                  <c:v>5</c:v>
                </c:pt>
                <c:pt idx="6">
                  <c:v>4</c:v>
                </c:pt>
                <c:pt idx="7">
                  <c:v>3</c:v>
                </c:pt>
                <c:pt idx="8">
                  <c:v>2</c:v>
                </c:pt>
                <c:pt idx="9">
                  <c:v>1</c:v>
                </c:pt>
              </c:numCache>
            </c:numRef>
          </c:yVal>
          <c:smooth val="0"/>
          <c:extLst>
            <c:ext xmlns:c16="http://schemas.microsoft.com/office/drawing/2014/chart" uri="{C3380CC4-5D6E-409C-BE32-E72D297353CC}">
              <c16:uniqueId val="{00000000-E298-4C89-9590-F1B14C63CF91}"/>
            </c:ext>
          </c:extLst>
        </c:ser>
        <c:dLbls>
          <c:showLegendKey val="0"/>
          <c:showVal val="0"/>
          <c:showCatName val="0"/>
          <c:showSerName val="0"/>
          <c:showPercent val="0"/>
          <c:showBubbleSize val="0"/>
        </c:dLbls>
        <c:axId val="1960246112"/>
        <c:axId val="1960248864"/>
      </c:scatterChart>
      <c:valAx>
        <c:axId val="1960246112"/>
        <c:scaling>
          <c:orientation val="minMax"/>
          <c:min val="3"/>
        </c:scaling>
        <c:delete val="1"/>
        <c:axPos val="b"/>
        <c:numFmt formatCode="General" sourceLinked="1"/>
        <c:majorTickMark val="out"/>
        <c:minorTickMark val="none"/>
        <c:tickLblPos val="nextTo"/>
        <c:crossAx val="1960248864"/>
        <c:crosses val="autoZero"/>
        <c:crossBetween val="midCat"/>
      </c:valAx>
      <c:valAx>
        <c:axId val="1960248864"/>
        <c:scaling>
          <c:orientation val="minMax"/>
          <c:max val="5.5"/>
          <c:min val="1"/>
        </c:scaling>
        <c:delete val="1"/>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60246112"/>
        <c:crosses val="autoZero"/>
        <c:crossBetween val="midCat"/>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5601218123456001E-2"/>
          <c:y val="2.9134363220212602E-2"/>
          <c:w val="0.97139776677366396"/>
          <c:h val="0.94173127355957498"/>
        </c:manualLayout>
      </c:layout>
      <c:scatterChart>
        <c:scatterStyle val="lineMarker"/>
        <c:varyColors val="0"/>
        <c:ser>
          <c:idx val="0"/>
          <c:order val="0"/>
          <c:tx>
            <c:strRef>
              <c:f>Sheet1!$C$1</c:f>
              <c:strCache>
                <c:ptCount val="1"/>
                <c:pt idx="0">
                  <c:v>Y-Values</c:v>
                </c:pt>
              </c:strCache>
            </c:strRef>
          </c:tx>
          <c:spPr>
            <a:ln w="19050" cap="rnd">
              <a:noFill/>
              <a:round/>
            </a:ln>
            <a:effectLst/>
          </c:spPr>
          <c:marker>
            <c:symbol val="circle"/>
            <c:size val="5"/>
            <c:spPr>
              <a:solidFill>
                <a:schemeClr val="accent1"/>
              </a:solidFill>
              <a:ln w="381000">
                <a:solidFill>
                  <a:schemeClr val="accent1"/>
                </a:solidFill>
              </a:ln>
              <a:effectLst/>
            </c:spPr>
          </c:marker>
          <c:dPt>
            <c:idx val="0"/>
            <c:marker>
              <c:symbol val="circle"/>
              <c:size val="5"/>
              <c:spPr>
                <a:solidFill>
                  <a:schemeClr val="accent4"/>
                </a:solidFill>
                <a:ln w="381000">
                  <a:solidFill>
                    <a:schemeClr val="accent4"/>
                  </a:solidFill>
                </a:ln>
                <a:effectLst/>
              </c:spPr>
            </c:marker>
            <c:bubble3D val="0"/>
            <c:extLst>
              <c:ext xmlns:c16="http://schemas.microsoft.com/office/drawing/2014/chart" uri="{C3380CC4-5D6E-409C-BE32-E72D297353CC}">
                <c16:uniqueId val="{00000001-E298-4C89-9590-F1B14C63CF91}"/>
              </c:ext>
            </c:extLst>
          </c:dPt>
          <c:dPt>
            <c:idx val="1"/>
            <c:marker>
              <c:symbol val="circle"/>
              <c:size val="5"/>
              <c:spPr>
                <a:solidFill>
                  <a:schemeClr val="accent4"/>
                </a:solidFill>
                <a:ln w="381000">
                  <a:solidFill>
                    <a:schemeClr val="accent4"/>
                  </a:solidFill>
                </a:ln>
                <a:effectLst/>
              </c:spPr>
            </c:marker>
            <c:bubble3D val="0"/>
            <c:extLst>
              <c:ext xmlns:c16="http://schemas.microsoft.com/office/drawing/2014/chart" uri="{C3380CC4-5D6E-409C-BE32-E72D297353CC}">
                <c16:uniqueId val="{00000002-E298-4C89-9590-F1B14C63CF91}"/>
              </c:ext>
            </c:extLst>
          </c:dPt>
          <c:dPt>
            <c:idx val="2"/>
            <c:marker>
              <c:symbol val="circle"/>
              <c:size val="5"/>
              <c:spPr>
                <a:solidFill>
                  <a:schemeClr val="accent4"/>
                </a:solidFill>
                <a:ln w="381000">
                  <a:solidFill>
                    <a:schemeClr val="accent4"/>
                  </a:solidFill>
                </a:ln>
                <a:effectLst/>
              </c:spPr>
            </c:marker>
            <c:bubble3D val="0"/>
            <c:extLst>
              <c:ext xmlns:c16="http://schemas.microsoft.com/office/drawing/2014/chart" uri="{C3380CC4-5D6E-409C-BE32-E72D297353CC}">
                <c16:uniqueId val="{00000003-E298-4C89-9590-F1B14C63CF91}"/>
              </c:ext>
            </c:extLst>
          </c:dPt>
          <c:dPt>
            <c:idx val="3"/>
            <c:marker>
              <c:symbol val="circle"/>
              <c:size val="5"/>
              <c:spPr>
                <a:solidFill>
                  <a:schemeClr val="accent4"/>
                </a:solidFill>
                <a:ln w="381000">
                  <a:solidFill>
                    <a:schemeClr val="accent4"/>
                  </a:solidFill>
                </a:ln>
                <a:effectLst/>
              </c:spPr>
            </c:marker>
            <c:bubble3D val="0"/>
            <c:extLst>
              <c:ext xmlns:c16="http://schemas.microsoft.com/office/drawing/2014/chart" uri="{C3380CC4-5D6E-409C-BE32-E72D297353CC}">
                <c16:uniqueId val="{00000004-E298-4C89-9590-F1B14C63CF91}"/>
              </c:ext>
            </c:extLst>
          </c:dPt>
          <c:dPt>
            <c:idx val="4"/>
            <c:marker>
              <c:symbol val="circle"/>
              <c:size val="5"/>
              <c:spPr>
                <a:solidFill>
                  <a:schemeClr val="accent4"/>
                </a:solidFill>
                <a:ln w="381000">
                  <a:solidFill>
                    <a:schemeClr val="accent4"/>
                  </a:solidFill>
                </a:ln>
                <a:effectLst/>
              </c:spPr>
            </c:marker>
            <c:bubble3D val="0"/>
            <c:extLst>
              <c:ext xmlns:c16="http://schemas.microsoft.com/office/drawing/2014/chart" uri="{C3380CC4-5D6E-409C-BE32-E72D297353CC}">
                <c16:uniqueId val="{00000005-E298-4C89-9590-F1B14C63CF91}"/>
              </c:ext>
            </c:extLst>
          </c:dPt>
          <c:xVal>
            <c:numRef>
              <c:f>Sheet1!$B$2:$B$11</c:f>
              <c:numCache>
                <c:formatCode>0.0</c:formatCode>
                <c:ptCount val="10"/>
                <c:pt idx="0">
                  <c:v>4.37</c:v>
                </c:pt>
                <c:pt idx="1">
                  <c:v>4.3499999999999996</c:v>
                </c:pt>
                <c:pt idx="2">
                  <c:v>3.97</c:v>
                </c:pt>
                <c:pt idx="3">
                  <c:v>3.91</c:v>
                </c:pt>
                <c:pt idx="4">
                  <c:v>3.86</c:v>
                </c:pt>
                <c:pt idx="5">
                  <c:v>4.28</c:v>
                </c:pt>
                <c:pt idx="6">
                  <c:v>4.2300000000000004</c:v>
                </c:pt>
                <c:pt idx="7">
                  <c:v>3.91</c:v>
                </c:pt>
                <c:pt idx="8">
                  <c:v>3.84</c:v>
                </c:pt>
                <c:pt idx="9">
                  <c:v>3.75</c:v>
                </c:pt>
              </c:numCache>
            </c:numRef>
          </c:xVal>
          <c:yVal>
            <c:numRef>
              <c:f>Sheet1!$C$2:$C$11</c:f>
              <c:numCache>
                <c:formatCode>General</c:formatCode>
                <c:ptCount val="10"/>
                <c:pt idx="0">
                  <c:v>5</c:v>
                </c:pt>
                <c:pt idx="1">
                  <c:v>4</c:v>
                </c:pt>
                <c:pt idx="2">
                  <c:v>3</c:v>
                </c:pt>
                <c:pt idx="3">
                  <c:v>2</c:v>
                </c:pt>
                <c:pt idx="4">
                  <c:v>1</c:v>
                </c:pt>
                <c:pt idx="5">
                  <c:v>5</c:v>
                </c:pt>
                <c:pt idx="6">
                  <c:v>4</c:v>
                </c:pt>
                <c:pt idx="7">
                  <c:v>3</c:v>
                </c:pt>
                <c:pt idx="8">
                  <c:v>2</c:v>
                </c:pt>
                <c:pt idx="9">
                  <c:v>1</c:v>
                </c:pt>
              </c:numCache>
            </c:numRef>
          </c:yVal>
          <c:smooth val="0"/>
          <c:extLst>
            <c:ext xmlns:c16="http://schemas.microsoft.com/office/drawing/2014/chart" uri="{C3380CC4-5D6E-409C-BE32-E72D297353CC}">
              <c16:uniqueId val="{00000000-E298-4C89-9590-F1B14C63CF91}"/>
            </c:ext>
          </c:extLst>
        </c:ser>
        <c:dLbls>
          <c:showLegendKey val="0"/>
          <c:showVal val="0"/>
          <c:showCatName val="0"/>
          <c:showSerName val="0"/>
          <c:showPercent val="0"/>
          <c:showBubbleSize val="0"/>
        </c:dLbls>
        <c:axId val="1958517712"/>
        <c:axId val="1958519920"/>
      </c:scatterChart>
      <c:valAx>
        <c:axId val="1958517712"/>
        <c:scaling>
          <c:orientation val="minMax"/>
          <c:min val="3"/>
        </c:scaling>
        <c:delete val="0"/>
        <c:axPos val="b"/>
        <c:numFmt formatCode="0.0"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58519920"/>
        <c:crosses val="autoZero"/>
        <c:crossBetween val="midCat"/>
      </c:valAx>
      <c:valAx>
        <c:axId val="1958519920"/>
        <c:scaling>
          <c:orientation val="minMax"/>
          <c:max val="5.5"/>
          <c:min val="0"/>
        </c:scaling>
        <c:delete val="1"/>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195851771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Female</c:v>
                </c:pt>
              </c:strCache>
            </c:strRef>
          </c:tx>
          <c:spPr>
            <a:solidFill>
              <a:schemeClr val="tx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eparator>
</c:separator>
            <c:showLeaderLines val="0"/>
            <c:extLst>
              <c:ext xmlns:c15="http://schemas.microsoft.com/office/drawing/2012/chart" uri="{CE6537A1-D6FC-4f65-9D91-7224C49458BB}">
                <c15:showLeaderLines val="0"/>
              </c:ext>
            </c:extLst>
          </c:dLbls>
          <c:cat>
            <c:strRef>
              <c:f>Sheet1!$A$2:$A$6</c:f>
              <c:strCache>
                <c:ptCount val="5"/>
                <c:pt idx="0">
                  <c:v>Event Rating</c:v>
                </c:pt>
                <c:pt idx="1">
                  <c:v>Learning*</c:v>
                </c:pt>
                <c:pt idx="2">
                  <c:v>Inspired</c:v>
                </c:pt>
                <c:pt idx="3">
                  <c:v>Awareness</c:v>
                </c:pt>
                <c:pt idx="4">
                  <c:v>Careers</c:v>
                </c:pt>
              </c:strCache>
            </c:strRef>
          </c:cat>
          <c:val>
            <c:numRef>
              <c:f>Sheet1!$B$2:$B$6</c:f>
              <c:numCache>
                <c:formatCode>General</c:formatCode>
                <c:ptCount val="5"/>
                <c:pt idx="0">
                  <c:v>4.37</c:v>
                </c:pt>
                <c:pt idx="1">
                  <c:v>4.3499999999999996</c:v>
                </c:pt>
                <c:pt idx="2">
                  <c:v>3.97</c:v>
                </c:pt>
                <c:pt idx="3">
                  <c:v>3.91</c:v>
                </c:pt>
                <c:pt idx="4">
                  <c:v>3.86</c:v>
                </c:pt>
              </c:numCache>
            </c:numRef>
          </c:val>
          <c:extLst>
            <c:ext xmlns:c16="http://schemas.microsoft.com/office/drawing/2014/chart" uri="{C3380CC4-5D6E-409C-BE32-E72D297353CC}">
              <c16:uniqueId val="{00000000-C0B4-9446-99F7-4AD2E9A91783}"/>
            </c:ext>
          </c:extLst>
        </c:ser>
        <c:ser>
          <c:idx val="1"/>
          <c:order val="1"/>
          <c:tx>
            <c:strRef>
              <c:f>Sheet1!$C$1</c:f>
              <c:strCache>
                <c:ptCount val="1"/>
                <c:pt idx="0">
                  <c:v>Male</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2-C0B4-9446-99F7-4AD2E9A91783}"/>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4-C0B4-9446-99F7-4AD2E9A91783}"/>
              </c:ext>
            </c:extLst>
          </c:dPt>
          <c:dLbls>
            <c:numFmt formatCode="General"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Event Rating</c:v>
                </c:pt>
                <c:pt idx="1">
                  <c:v>Learning*</c:v>
                </c:pt>
                <c:pt idx="2">
                  <c:v>Inspired</c:v>
                </c:pt>
                <c:pt idx="3">
                  <c:v>Awareness</c:v>
                </c:pt>
                <c:pt idx="4">
                  <c:v>Careers</c:v>
                </c:pt>
              </c:strCache>
            </c:strRef>
          </c:cat>
          <c:val>
            <c:numRef>
              <c:f>Sheet1!$C$2:$C$6</c:f>
              <c:numCache>
                <c:formatCode>General</c:formatCode>
                <c:ptCount val="5"/>
                <c:pt idx="0">
                  <c:v>4.28</c:v>
                </c:pt>
                <c:pt idx="1">
                  <c:v>4.2300000000000004</c:v>
                </c:pt>
                <c:pt idx="2">
                  <c:v>3.91</c:v>
                </c:pt>
                <c:pt idx="3">
                  <c:v>3.84</c:v>
                </c:pt>
                <c:pt idx="4">
                  <c:v>3.75</c:v>
                </c:pt>
              </c:numCache>
            </c:numRef>
          </c:val>
          <c:extLst>
            <c:ext xmlns:c16="http://schemas.microsoft.com/office/drawing/2014/chart" uri="{C3380CC4-5D6E-409C-BE32-E72D297353CC}">
              <c16:uniqueId val="{00000005-C0B4-9446-99F7-4AD2E9A91783}"/>
            </c:ext>
          </c:extLst>
        </c:ser>
        <c:dLbls>
          <c:showLegendKey val="0"/>
          <c:showVal val="0"/>
          <c:showCatName val="0"/>
          <c:showSerName val="0"/>
          <c:showPercent val="0"/>
          <c:showBubbleSize val="0"/>
        </c:dLbls>
        <c:gapWidth val="50"/>
        <c:axId val="1960281760"/>
        <c:axId val="1960284240"/>
      </c:barChart>
      <c:catAx>
        <c:axId val="1960281760"/>
        <c:scaling>
          <c:orientation val="maxMin"/>
        </c:scaling>
        <c:delete val="0"/>
        <c:axPos val="l"/>
        <c:numFmt formatCode="General"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400" b="0" i="0" u="none" strike="noStrike" kern="1200" baseline="0">
                <a:solidFill>
                  <a:srgbClr val="5A5A5A"/>
                </a:solidFill>
                <a:latin typeface="+mn-lt"/>
                <a:ea typeface="+mn-ea"/>
                <a:cs typeface="+mn-cs"/>
              </a:defRPr>
            </a:pPr>
            <a:endParaRPr lang="en-US"/>
          </a:p>
        </c:txPr>
        <c:crossAx val="1960284240"/>
        <c:crosses val="autoZero"/>
        <c:auto val="1"/>
        <c:lblAlgn val="ctr"/>
        <c:lblOffset val="100"/>
        <c:noMultiLvlLbl val="0"/>
      </c:catAx>
      <c:valAx>
        <c:axId val="1960284240"/>
        <c:scaling>
          <c:orientation val="minMax"/>
          <c:max val="5"/>
          <c:min val="1"/>
        </c:scaling>
        <c:delete val="1"/>
        <c:axPos val="t"/>
        <c:numFmt formatCode="General" sourceLinked="1"/>
        <c:majorTickMark val="out"/>
        <c:minorTickMark val="none"/>
        <c:tickLblPos val="nextTo"/>
        <c:crossAx val="1960281760"/>
        <c:crosses val="autoZero"/>
        <c:crossBetween val="between"/>
        <c:majorUnit val="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barChart>
        <c:barDir val="bar"/>
        <c:grouping val="stacked"/>
        <c:varyColors val="0"/>
        <c:ser>
          <c:idx val="0"/>
          <c:order val="0"/>
          <c:tx>
            <c:strRef>
              <c:f>Sheet1!$B$1</c:f>
              <c:strCache>
                <c:ptCount val="1"/>
                <c:pt idx="0">
                  <c:v>HS</c:v>
                </c:pt>
              </c:strCache>
            </c:strRef>
          </c:tx>
          <c:spPr>
            <a:solidFill>
              <a:srgbClr val="F58238"/>
            </a:solidFill>
          </c:spPr>
          <c:invertIfNegative val="0"/>
          <c:dPt>
            <c:idx val="0"/>
            <c:invertIfNegative val="0"/>
            <c:bubble3D val="0"/>
            <c:extLst>
              <c:ext xmlns:c16="http://schemas.microsoft.com/office/drawing/2014/chart" uri="{C3380CC4-5D6E-409C-BE32-E72D297353CC}">
                <c16:uniqueId val="{00000000-4AB2-4272-88A6-A64E8C68EEA1}"/>
              </c:ext>
            </c:extLst>
          </c:dPt>
          <c:dPt>
            <c:idx val="1"/>
            <c:invertIfNegative val="0"/>
            <c:bubble3D val="0"/>
            <c:extLst>
              <c:ext xmlns:c16="http://schemas.microsoft.com/office/drawing/2014/chart" uri="{C3380CC4-5D6E-409C-BE32-E72D297353CC}">
                <c16:uniqueId val="{00000001-4AB2-4272-88A6-A64E8C68EEA1}"/>
              </c:ext>
            </c:extLst>
          </c:dPt>
          <c:dPt>
            <c:idx val="2"/>
            <c:invertIfNegative val="0"/>
            <c:bubble3D val="0"/>
            <c:extLst>
              <c:ext xmlns:c16="http://schemas.microsoft.com/office/drawing/2014/chart" uri="{C3380CC4-5D6E-409C-BE32-E72D297353CC}">
                <c16:uniqueId val="{00000002-4AB2-4272-88A6-A64E8C68EEA1}"/>
              </c:ext>
            </c:extLst>
          </c:dPt>
          <c:cat>
            <c:strRef>
              <c:f>Sheet1!$A$2:$A$5</c:f>
              <c:strCache>
                <c:ptCount val="4"/>
                <c:pt idx="0">
                  <c:v>Never</c:v>
                </c:pt>
                <c:pt idx="1">
                  <c:v>First time</c:v>
                </c:pt>
                <c:pt idx="2">
                  <c:v>Past</c:v>
                </c:pt>
                <c:pt idx="3">
                  <c:v>Returning</c:v>
                </c:pt>
              </c:strCache>
            </c:strRef>
          </c:cat>
          <c:val>
            <c:numRef>
              <c:f>Sheet1!$B$2:$B$5</c:f>
              <c:numCache>
                <c:formatCode>0%</c:formatCode>
                <c:ptCount val="4"/>
                <c:pt idx="0">
                  <c:v>7.0000000000000007E-2</c:v>
                </c:pt>
                <c:pt idx="1">
                  <c:v>0.03</c:v>
                </c:pt>
                <c:pt idx="2">
                  <c:v>0.02</c:v>
                </c:pt>
                <c:pt idx="3">
                  <c:v>0.03</c:v>
                </c:pt>
              </c:numCache>
            </c:numRef>
          </c:val>
          <c:extLst>
            <c:ext xmlns:c16="http://schemas.microsoft.com/office/drawing/2014/chart" uri="{C3380CC4-5D6E-409C-BE32-E72D297353CC}">
              <c16:uniqueId val="{00000006-4AB2-4272-88A6-A64E8C68EEA1}"/>
            </c:ext>
          </c:extLst>
        </c:ser>
        <c:ser>
          <c:idx val="1"/>
          <c:order val="1"/>
          <c:tx>
            <c:strRef>
              <c:f>Sheet1!$C$1</c:f>
              <c:strCache>
                <c:ptCount val="1"/>
                <c:pt idx="0">
                  <c:v>AA</c:v>
                </c:pt>
              </c:strCache>
            </c:strRef>
          </c:tx>
          <c:spPr>
            <a:solidFill>
              <a:srgbClr val="F58238">
                <a:lumMod val="50000"/>
              </a:srgbClr>
            </a:solidFill>
          </c:spPr>
          <c:invertIfNegative val="0"/>
          <c:cat>
            <c:strRef>
              <c:f>Sheet1!$A$2:$A$5</c:f>
              <c:strCache>
                <c:ptCount val="4"/>
                <c:pt idx="0">
                  <c:v>Never</c:v>
                </c:pt>
                <c:pt idx="1">
                  <c:v>First time</c:v>
                </c:pt>
                <c:pt idx="2">
                  <c:v>Past</c:v>
                </c:pt>
                <c:pt idx="3">
                  <c:v>Returning</c:v>
                </c:pt>
              </c:strCache>
            </c:strRef>
          </c:cat>
          <c:val>
            <c:numRef>
              <c:f>Sheet1!$C$2:$C$5</c:f>
              <c:numCache>
                <c:formatCode>0%</c:formatCode>
                <c:ptCount val="4"/>
                <c:pt idx="0">
                  <c:v>7.0000000000000007E-2</c:v>
                </c:pt>
                <c:pt idx="1">
                  <c:v>0.08</c:v>
                </c:pt>
                <c:pt idx="2">
                  <c:v>0.06</c:v>
                </c:pt>
                <c:pt idx="3">
                  <c:v>0.04</c:v>
                </c:pt>
              </c:numCache>
            </c:numRef>
          </c:val>
          <c:extLst>
            <c:ext xmlns:c16="http://schemas.microsoft.com/office/drawing/2014/chart" uri="{C3380CC4-5D6E-409C-BE32-E72D297353CC}">
              <c16:uniqueId val="{0000000A-4AB2-4272-88A6-A64E8C68EEA1}"/>
            </c:ext>
          </c:extLst>
        </c:ser>
        <c:ser>
          <c:idx val="2"/>
          <c:order val="2"/>
          <c:tx>
            <c:strRef>
              <c:f>Sheet1!$D$1</c:f>
              <c:strCache>
                <c:ptCount val="1"/>
                <c:pt idx="0">
                  <c:v>BA/BS</c:v>
                </c:pt>
              </c:strCache>
            </c:strRef>
          </c:tx>
          <c:spPr>
            <a:solidFill>
              <a:srgbClr val="4F7199"/>
            </a:solidFill>
          </c:spPr>
          <c:invertIfNegative val="0"/>
          <c:cat>
            <c:strRef>
              <c:f>Sheet1!$A$2:$A$5</c:f>
              <c:strCache>
                <c:ptCount val="4"/>
                <c:pt idx="0">
                  <c:v>Never</c:v>
                </c:pt>
                <c:pt idx="1">
                  <c:v>First time</c:v>
                </c:pt>
                <c:pt idx="2">
                  <c:v>Past</c:v>
                </c:pt>
                <c:pt idx="3">
                  <c:v>Returning</c:v>
                </c:pt>
              </c:strCache>
            </c:strRef>
          </c:cat>
          <c:val>
            <c:numRef>
              <c:f>Sheet1!$D$2:$D$5</c:f>
              <c:numCache>
                <c:formatCode>0%</c:formatCode>
                <c:ptCount val="4"/>
                <c:pt idx="0">
                  <c:v>0.33</c:v>
                </c:pt>
                <c:pt idx="1">
                  <c:v>0.31</c:v>
                </c:pt>
                <c:pt idx="2">
                  <c:v>0.35</c:v>
                </c:pt>
                <c:pt idx="3">
                  <c:v>0.41</c:v>
                </c:pt>
              </c:numCache>
            </c:numRef>
          </c:val>
          <c:extLst>
            <c:ext xmlns:c16="http://schemas.microsoft.com/office/drawing/2014/chart" uri="{C3380CC4-5D6E-409C-BE32-E72D297353CC}">
              <c16:uniqueId val="{0000000F-4AB2-4272-88A6-A64E8C68EEA1}"/>
            </c:ext>
          </c:extLst>
        </c:ser>
        <c:ser>
          <c:idx val="3"/>
          <c:order val="3"/>
          <c:tx>
            <c:strRef>
              <c:f>Sheet1!$E$1</c:f>
              <c:strCache>
                <c:ptCount val="1"/>
                <c:pt idx="0">
                  <c:v>Post-Grad</c:v>
                </c:pt>
              </c:strCache>
            </c:strRef>
          </c:tx>
          <c:spPr>
            <a:solidFill>
              <a:srgbClr val="4F7199">
                <a:lumMod val="50000"/>
              </a:srgbClr>
            </a:solidFill>
          </c:spPr>
          <c:invertIfNegative val="0"/>
          <c:cat>
            <c:strRef>
              <c:f>Sheet1!$A$2:$A$5</c:f>
              <c:strCache>
                <c:ptCount val="4"/>
                <c:pt idx="0">
                  <c:v>Never</c:v>
                </c:pt>
                <c:pt idx="1">
                  <c:v>First time</c:v>
                </c:pt>
                <c:pt idx="2">
                  <c:v>Past</c:v>
                </c:pt>
                <c:pt idx="3">
                  <c:v>Returning</c:v>
                </c:pt>
              </c:strCache>
            </c:strRef>
          </c:cat>
          <c:val>
            <c:numRef>
              <c:f>Sheet1!$E$2:$E$5</c:f>
              <c:numCache>
                <c:formatCode>0%</c:formatCode>
                <c:ptCount val="4"/>
                <c:pt idx="0">
                  <c:v>0.53</c:v>
                </c:pt>
                <c:pt idx="1">
                  <c:v>0.57999999999999996</c:v>
                </c:pt>
                <c:pt idx="2">
                  <c:v>0.57999999999999996</c:v>
                </c:pt>
                <c:pt idx="3">
                  <c:v>0.52</c:v>
                </c:pt>
              </c:numCache>
            </c:numRef>
          </c:val>
          <c:extLst>
            <c:ext xmlns:c16="http://schemas.microsoft.com/office/drawing/2014/chart" uri="{C3380CC4-5D6E-409C-BE32-E72D297353CC}">
              <c16:uniqueId val="{00000013-4AB2-4272-88A6-A64E8C68EEA1}"/>
            </c:ext>
          </c:extLst>
        </c:ser>
        <c:dLbls>
          <c:showLegendKey val="0"/>
          <c:showVal val="0"/>
          <c:showCatName val="0"/>
          <c:showSerName val="0"/>
          <c:showPercent val="0"/>
          <c:showBubbleSize val="0"/>
        </c:dLbls>
        <c:gapWidth val="20"/>
        <c:overlap val="100"/>
        <c:axId val="1955873824"/>
        <c:axId val="1955908608"/>
      </c:barChart>
      <c:valAx>
        <c:axId val="1955908608"/>
        <c:scaling>
          <c:orientation val="minMax"/>
          <c:max val="1"/>
        </c:scaling>
        <c:delete val="0"/>
        <c:axPos val="b"/>
        <c:numFmt formatCode="0%" sourceLinked="1"/>
        <c:majorTickMark val="out"/>
        <c:minorTickMark val="none"/>
        <c:tickLblPos val="nextTo"/>
        <c:txPr>
          <a:bodyPr/>
          <a:lstStyle/>
          <a:p>
            <a:pPr>
              <a:defRPr b="0">
                <a:solidFill>
                  <a:schemeClr val="bg1">
                    <a:lumMod val="75000"/>
                  </a:schemeClr>
                </a:solidFill>
              </a:defRPr>
            </a:pPr>
            <a:endParaRPr lang="en-US"/>
          </a:p>
        </c:txPr>
        <c:crossAx val="1955873824"/>
        <c:crosses val="max"/>
        <c:crossBetween val="between"/>
        <c:majorUnit val="0.25"/>
      </c:valAx>
      <c:catAx>
        <c:axId val="1955873824"/>
        <c:scaling>
          <c:orientation val="maxMin"/>
        </c:scaling>
        <c:delete val="0"/>
        <c:axPos val="l"/>
        <c:numFmt formatCode="General" sourceLinked="0"/>
        <c:majorTickMark val="out"/>
        <c:minorTickMark val="none"/>
        <c:tickLblPos val="nextTo"/>
        <c:spPr>
          <a:ln>
            <a:noFill/>
          </a:ln>
        </c:spPr>
        <c:txPr>
          <a:bodyPr/>
          <a:lstStyle/>
          <a:p>
            <a:pPr>
              <a:defRPr sz="1600">
                <a:solidFill>
                  <a:srgbClr val="5A5A5A"/>
                </a:solidFill>
                <a:latin typeface="+mn-lt"/>
                <a:ea typeface="Arial" charset="0"/>
                <a:cs typeface="Arial" charset="0"/>
              </a:defRPr>
            </a:pPr>
            <a:endParaRPr lang="en-US"/>
          </a:p>
        </c:txPr>
        <c:crossAx val="1955908608"/>
        <c:crosses val="autoZero"/>
        <c:auto val="1"/>
        <c:lblAlgn val="ctr"/>
        <c:lblOffset val="100"/>
        <c:noMultiLvlLbl val="0"/>
      </c:catAx>
      <c:spPr>
        <a:ln>
          <a:noFill/>
        </a:ln>
      </c:spPr>
    </c:plotArea>
    <c:plotVisOnly val="1"/>
    <c:dispBlanksAs val="gap"/>
    <c:showDLblsOverMax val="0"/>
  </c:chart>
  <c:txPr>
    <a:bodyPr/>
    <a:lstStyle/>
    <a:p>
      <a:pPr>
        <a:defRPr sz="1600">
          <a:solidFill>
            <a:schemeClr val="bg1"/>
          </a:solidFill>
        </a:defRPr>
      </a:pPr>
      <a:endParaRPr lang="en-US"/>
    </a:p>
  </c:txPr>
  <c:externalData r:id="rId2">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barChart>
        <c:barDir val="bar"/>
        <c:grouping val="stacked"/>
        <c:varyColors val="0"/>
        <c:ser>
          <c:idx val="0"/>
          <c:order val="0"/>
          <c:tx>
            <c:strRef>
              <c:f>Sheet1!$B$1</c:f>
              <c:strCache>
                <c:ptCount val="1"/>
                <c:pt idx="0">
                  <c:v>HS</c:v>
                </c:pt>
              </c:strCache>
            </c:strRef>
          </c:tx>
          <c:spPr>
            <a:solidFill>
              <a:srgbClr val="F58238"/>
            </a:solidFill>
          </c:spPr>
          <c:invertIfNegative val="0"/>
          <c:dPt>
            <c:idx val="0"/>
            <c:invertIfNegative val="0"/>
            <c:bubble3D val="0"/>
            <c:extLst>
              <c:ext xmlns:c16="http://schemas.microsoft.com/office/drawing/2014/chart" uri="{C3380CC4-5D6E-409C-BE32-E72D297353CC}">
                <c16:uniqueId val="{00000000-4AB2-4272-88A6-A64E8C68EEA1}"/>
              </c:ext>
            </c:extLst>
          </c:dPt>
          <c:dPt>
            <c:idx val="1"/>
            <c:invertIfNegative val="0"/>
            <c:bubble3D val="0"/>
            <c:extLst>
              <c:ext xmlns:c16="http://schemas.microsoft.com/office/drawing/2014/chart" uri="{C3380CC4-5D6E-409C-BE32-E72D297353CC}">
                <c16:uniqueId val="{00000001-4AB2-4272-88A6-A64E8C68EEA1}"/>
              </c:ext>
            </c:extLst>
          </c:dPt>
          <c:dPt>
            <c:idx val="2"/>
            <c:invertIfNegative val="0"/>
            <c:bubble3D val="0"/>
            <c:extLst>
              <c:ext xmlns:c16="http://schemas.microsoft.com/office/drawing/2014/chart" uri="{C3380CC4-5D6E-409C-BE32-E72D297353CC}">
                <c16:uniqueId val="{00000002-4AB2-4272-88A6-A64E8C68EEA1}"/>
              </c:ext>
            </c:extLst>
          </c:dPt>
          <c:cat>
            <c:strRef>
              <c:f>Sheet1!$A$2:$A$5</c:f>
              <c:strCache>
                <c:ptCount val="4"/>
                <c:pt idx="0">
                  <c:v>Never</c:v>
                </c:pt>
                <c:pt idx="1">
                  <c:v>First time</c:v>
                </c:pt>
                <c:pt idx="2">
                  <c:v>Past</c:v>
                </c:pt>
                <c:pt idx="3">
                  <c:v>Returning</c:v>
                </c:pt>
              </c:strCache>
            </c:strRef>
          </c:cat>
          <c:val>
            <c:numRef>
              <c:f>Sheet1!$B$2:$B$5</c:f>
              <c:numCache>
                <c:formatCode>0%</c:formatCode>
                <c:ptCount val="4"/>
                <c:pt idx="0">
                  <c:v>7.0000000000000007E-2</c:v>
                </c:pt>
                <c:pt idx="1">
                  <c:v>0.03</c:v>
                </c:pt>
                <c:pt idx="2">
                  <c:v>0.02</c:v>
                </c:pt>
                <c:pt idx="3">
                  <c:v>0.03</c:v>
                </c:pt>
              </c:numCache>
            </c:numRef>
          </c:val>
          <c:extLst>
            <c:ext xmlns:c16="http://schemas.microsoft.com/office/drawing/2014/chart" uri="{C3380CC4-5D6E-409C-BE32-E72D297353CC}">
              <c16:uniqueId val="{00000006-4AB2-4272-88A6-A64E8C68EEA1}"/>
            </c:ext>
          </c:extLst>
        </c:ser>
        <c:ser>
          <c:idx val="1"/>
          <c:order val="1"/>
          <c:tx>
            <c:strRef>
              <c:f>Sheet1!$C$1</c:f>
              <c:strCache>
                <c:ptCount val="1"/>
                <c:pt idx="0">
                  <c:v>AA</c:v>
                </c:pt>
              </c:strCache>
            </c:strRef>
          </c:tx>
          <c:spPr>
            <a:solidFill>
              <a:srgbClr val="F58238">
                <a:lumMod val="50000"/>
              </a:srgbClr>
            </a:solidFill>
          </c:spPr>
          <c:invertIfNegative val="0"/>
          <c:dLbls>
            <c:spPr>
              <a:noFill/>
              <a:ln>
                <a:noFill/>
              </a:ln>
              <a:effectLst/>
            </c:spPr>
            <c:txPr>
              <a:bodyPr wrap="square" lIns="38100" tIns="19050" rIns="38100" bIns="19050" anchor="ctr">
                <a:spAutoFit/>
              </a:bodyPr>
              <a:lstStyle/>
              <a:p>
                <a:pPr>
                  <a:defRPr>
                    <a:solidFill>
                      <a:srgbClr val="FFFFFF"/>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Never</c:v>
                </c:pt>
                <c:pt idx="1">
                  <c:v>First time</c:v>
                </c:pt>
                <c:pt idx="2">
                  <c:v>Past</c:v>
                </c:pt>
                <c:pt idx="3">
                  <c:v>Returning</c:v>
                </c:pt>
              </c:strCache>
            </c:strRef>
          </c:cat>
          <c:val>
            <c:numRef>
              <c:f>Sheet1!$C$2:$C$5</c:f>
              <c:numCache>
                <c:formatCode>0%</c:formatCode>
                <c:ptCount val="4"/>
                <c:pt idx="0">
                  <c:v>7.0000000000000007E-2</c:v>
                </c:pt>
                <c:pt idx="1">
                  <c:v>0.08</c:v>
                </c:pt>
                <c:pt idx="2">
                  <c:v>0.06</c:v>
                </c:pt>
                <c:pt idx="3">
                  <c:v>0.04</c:v>
                </c:pt>
              </c:numCache>
            </c:numRef>
          </c:val>
          <c:extLst>
            <c:ext xmlns:c16="http://schemas.microsoft.com/office/drawing/2014/chart" uri="{C3380CC4-5D6E-409C-BE32-E72D297353CC}">
              <c16:uniqueId val="{0000000A-4AB2-4272-88A6-A64E8C68EEA1}"/>
            </c:ext>
          </c:extLst>
        </c:ser>
        <c:ser>
          <c:idx val="2"/>
          <c:order val="2"/>
          <c:tx>
            <c:strRef>
              <c:f>Sheet1!$D$1</c:f>
              <c:strCache>
                <c:ptCount val="1"/>
                <c:pt idx="0">
                  <c:v>BA/BS</c:v>
                </c:pt>
              </c:strCache>
            </c:strRef>
          </c:tx>
          <c:spPr>
            <a:solidFill>
              <a:srgbClr val="4F7199"/>
            </a:solidFill>
          </c:spPr>
          <c:invertIfNegative val="0"/>
          <c:dLbls>
            <c:spPr>
              <a:noFill/>
              <a:ln>
                <a:noFill/>
              </a:ln>
              <a:effectLst/>
            </c:spPr>
            <c:txPr>
              <a:bodyPr wrap="square" lIns="38100" tIns="19050" rIns="38100" bIns="19050" anchor="ctr">
                <a:spAutoFit/>
              </a:bodyPr>
              <a:lstStyle/>
              <a:p>
                <a:pPr>
                  <a:defRPr>
                    <a:solidFill>
                      <a:srgbClr val="FFFFFF"/>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Never</c:v>
                </c:pt>
                <c:pt idx="1">
                  <c:v>First time</c:v>
                </c:pt>
                <c:pt idx="2">
                  <c:v>Past</c:v>
                </c:pt>
                <c:pt idx="3">
                  <c:v>Returning</c:v>
                </c:pt>
              </c:strCache>
            </c:strRef>
          </c:cat>
          <c:val>
            <c:numRef>
              <c:f>Sheet1!$D$2:$D$5</c:f>
              <c:numCache>
                <c:formatCode>0%</c:formatCode>
                <c:ptCount val="4"/>
                <c:pt idx="0">
                  <c:v>0.33</c:v>
                </c:pt>
                <c:pt idx="1">
                  <c:v>0.31</c:v>
                </c:pt>
                <c:pt idx="2">
                  <c:v>0.35</c:v>
                </c:pt>
                <c:pt idx="3">
                  <c:v>0.41</c:v>
                </c:pt>
              </c:numCache>
            </c:numRef>
          </c:val>
          <c:extLst>
            <c:ext xmlns:c16="http://schemas.microsoft.com/office/drawing/2014/chart" uri="{C3380CC4-5D6E-409C-BE32-E72D297353CC}">
              <c16:uniqueId val="{0000000F-4AB2-4272-88A6-A64E8C68EEA1}"/>
            </c:ext>
          </c:extLst>
        </c:ser>
        <c:ser>
          <c:idx val="3"/>
          <c:order val="3"/>
          <c:tx>
            <c:strRef>
              <c:f>Sheet1!$E$1</c:f>
              <c:strCache>
                <c:ptCount val="1"/>
                <c:pt idx="0">
                  <c:v>Post-Grad</c:v>
                </c:pt>
              </c:strCache>
            </c:strRef>
          </c:tx>
          <c:spPr>
            <a:solidFill>
              <a:srgbClr val="4F7199">
                <a:lumMod val="50000"/>
              </a:srgbClr>
            </a:solidFill>
          </c:spPr>
          <c:invertIfNegative val="0"/>
          <c:dLbls>
            <c:spPr>
              <a:noFill/>
              <a:ln>
                <a:noFill/>
              </a:ln>
              <a:effectLst/>
            </c:spPr>
            <c:txPr>
              <a:bodyPr wrap="square" lIns="38100" tIns="19050" rIns="38100" bIns="19050" anchor="ctr">
                <a:spAutoFit/>
              </a:bodyPr>
              <a:lstStyle/>
              <a:p>
                <a:pPr>
                  <a:defRPr>
                    <a:solidFill>
                      <a:srgbClr val="FFFFFF"/>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Never</c:v>
                </c:pt>
                <c:pt idx="1">
                  <c:v>First time</c:v>
                </c:pt>
                <c:pt idx="2">
                  <c:v>Past</c:v>
                </c:pt>
                <c:pt idx="3">
                  <c:v>Returning</c:v>
                </c:pt>
              </c:strCache>
            </c:strRef>
          </c:cat>
          <c:val>
            <c:numRef>
              <c:f>Sheet1!$E$2:$E$5</c:f>
              <c:numCache>
                <c:formatCode>0%</c:formatCode>
                <c:ptCount val="4"/>
                <c:pt idx="0">
                  <c:v>0.53</c:v>
                </c:pt>
                <c:pt idx="1">
                  <c:v>0.57999999999999996</c:v>
                </c:pt>
                <c:pt idx="2">
                  <c:v>0.57999999999999996</c:v>
                </c:pt>
                <c:pt idx="3">
                  <c:v>0.52</c:v>
                </c:pt>
              </c:numCache>
            </c:numRef>
          </c:val>
          <c:extLst>
            <c:ext xmlns:c16="http://schemas.microsoft.com/office/drawing/2014/chart" uri="{C3380CC4-5D6E-409C-BE32-E72D297353CC}">
              <c16:uniqueId val="{00000013-4AB2-4272-88A6-A64E8C68EEA1}"/>
            </c:ext>
          </c:extLst>
        </c:ser>
        <c:dLbls>
          <c:showLegendKey val="0"/>
          <c:showVal val="0"/>
          <c:showCatName val="0"/>
          <c:showSerName val="0"/>
          <c:showPercent val="0"/>
          <c:showBubbleSize val="0"/>
        </c:dLbls>
        <c:gapWidth val="20"/>
        <c:overlap val="100"/>
        <c:axId val="1961000592"/>
        <c:axId val="1960998384"/>
      </c:barChart>
      <c:valAx>
        <c:axId val="1960998384"/>
        <c:scaling>
          <c:orientation val="minMax"/>
          <c:max val="1"/>
        </c:scaling>
        <c:delete val="1"/>
        <c:axPos val="t"/>
        <c:numFmt formatCode="0%" sourceLinked="1"/>
        <c:majorTickMark val="out"/>
        <c:minorTickMark val="none"/>
        <c:tickLblPos val="nextTo"/>
        <c:crossAx val="1961000592"/>
        <c:crosses val="autoZero"/>
        <c:crossBetween val="between"/>
        <c:majorUnit val="0.2"/>
      </c:valAx>
      <c:catAx>
        <c:axId val="1961000592"/>
        <c:scaling>
          <c:orientation val="maxMin"/>
        </c:scaling>
        <c:delete val="0"/>
        <c:axPos val="l"/>
        <c:numFmt formatCode="General" sourceLinked="0"/>
        <c:majorTickMark val="out"/>
        <c:minorTickMark val="none"/>
        <c:tickLblPos val="nextTo"/>
        <c:spPr>
          <a:ln>
            <a:noFill/>
          </a:ln>
        </c:spPr>
        <c:txPr>
          <a:bodyPr/>
          <a:lstStyle/>
          <a:p>
            <a:pPr>
              <a:defRPr sz="1600">
                <a:solidFill>
                  <a:srgbClr val="5A5A5A"/>
                </a:solidFill>
                <a:latin typeface="+mn-lt"/>
                <a:ea typeface="Arial" charset="0"/>
                <a:cs typeface="Arial" charset="0"/>
              </a:defRPr>
            </a:pPr>
            <a:endParaRPr lang="en-US"/>
          </a:p>
        </c:txPr>
        <c:crossAx val="1960998384"/>
        <c:crosses val="autoZero"/>
        <c:auto val="1"/>
        <c:lblAlgn val="ctr"/>
        <c:lblOffset val="100"/>
        <c:noMultiLvlLbl val="0"/>
      </c:catAx>
      <c:spPr>
        <a:ln>
          <a:noFill/>
        </a:ln>
      </c:spPr>
    </c:plotArea>
    <c:plotVisOnly val="1"/>
    <c:dispBlanksAs val="gap"/>
    <c:showDLblsOverMax val="0"/>
  </c:chart>
  <c:txPr>
    <a:bodyPr/>
    <a:lstStyle/>
    <a:p>
      <a:pPr>
        <a:defRPr sz="1600">
          <a:solidFill>
            <a:schemeClr val="bg1"/>
          </a:solidFill>
        </a:defRPr>
      </a:pPr>
      <a:endParaRPr lang="en-US"/>
    </a:p>
  </c:txPr>
  <c:externalData r:id="rId2">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3182751140708"/>
          <c:y val="0.159018654562885"/>
          <c:w val="0.80665530639107796"/>
          <c:h val="0.76428340849286402"/>
        </c:manualLayout>
      </c:layout>
      <c:barChart>
        <c:barDir val="bar"/>
        <c:grouping val="percentStacked"/>
        <c:varyColors val="0"/>
        <c:ser>
          <c:idx val="0"/>
          <c:order val="0"/>
          <c:tx>
            <c:strRef>
              <c:f>Sheet1!$B$1</c:f>
              <c:strCache>
                <c:ptCount val="1"/>
                <c:pt idx="0">
                  <c:v>High school</c:v>
                </c:pt>
              </c:strCache>
            </c:strRef>
          </c:tx>
          <c:spPr>
            <a:solidFill>
              <a:schemeClr val="tx2">
                <a:lumMod val="50000"/>
              </a:schemeClr>
            </a:solidFill>
            <a:ln>
              <a:noFill/>
            </a:ln>
            <a:effectLst/>
          </c:spPr>
          <c:invertIfNegative val="0"/>
          <c:dLbls>
            <c:dLbl>
              <c:idx val="0"/>
              <c:layout>
                <c:manualLayout>
                  <c:x val="3.0153882513277701E-2"/>
                  <c:y val="2.65547658591021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79DB-43B0-AD53-08411A935F97}"/>
                </c:ext>
              </c:extLst>
            </c:dLbl>
            <c:dLbl>
              <c:idx val="1"/>
              <c:layout>
                <c:manualLayout>
                  <c:x val="2.4355058953031899E-2"/>
                  <c:y val="4.8683175016161798E-1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79DB-43B0-AD53-08411A935F97}"/>
                </c:ext>
              </c:extLst>
            </c:dLbl>
            <c:dLbl>
              <c:idx val="2"/>
              <c:layout>
                <c:manualLayout>
                  <c:x val="2.08757648168846E-2"/>
                  <c:y val="2.6556856785548599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79DB-43B0-AD53-08411A935F97}"/>
                </c:ext>
              </c:extLst>
            </c:dLbl>
            <c:dLbl>
              <c:idx val="3"/>
              <c:layout>
                <c:manualLayout>
                  <c:x val="2.3195294240982801E-2"/>
                  <c:y val="2.6554765859104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79DB-43B0-AD53-08411A935F97}"/>
                </c:ext>
              </c:extLst>
            </c:dLbl>
            <c:spPr>
              <a:noFill/>
              <a:ln>
                <a:noFill/>
              </a:ln>
              <a:effectLst/>
            </c:spPr>
            <c:txPr>
              <a:bodyPr rot="0" spcFirstLastPara="1" vertOverflow="ellipsis" vert="horz" wrap="square" lIns="38100" tIns="19050" rIns="38100" bIns="19050" anchor="ctr" anchorCtr="0">
                <a:spAutoFit/>
              </a:bodyPr>
              <a:lstStyle/>
              <a:p>
                <a:pPr algn="l">
                  <a:defRPr sz="1400" b="0" i="0" u="none" strike="noStrike" kern="1200" baseline="0">
                    <a:solidFill>
                      <a:schemeClr val="accent4">
                        <a:lumMod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Never</c:v>
                </c:pt>
                <c:pt idx="1">
                  <c:v>First Time</c:v>
                </c:pt>
                <c:pt idx="2">
                  <c:v>Past</c:v>
                </c:pt>
                <c:pt idx="3">
                  <c:v>Returning</c:v>
                </c:pt>
              </c:strCache>
            </c:strRef>
          </c:cat>
          <c:val>
            <c:numRef>
              <c:f>Sheet1!$B$2:$B$5</c:f>
              <c:numCache>
                <c:formatCode>0%</c:formatCode>
                <c:ptCount val="4"/>
                <c:pt idx="0">
                  <c:v>7.0000000000000007E-2</c:v>
                </c:pt>
                <c:pt idx="1">
                  <c:v>0.03</c:v>
                </c:pt>
                <c:pt idx="2">
                  <c:v>0.02</c:v>
                </c:pt>
                <c:pt idx="3">
                  <c:v>0.03</c:v>
                </c:pt>
              </c:numCache>
            </c:numRef>
          </c:val>
          <c:extLst>
            <c:ext xmlns:c16="http://schemas.microsoft.com/office/drawing/2014/chart" uri="{C3380CC4-5D6E-409C-BE32-E72D297353CC}">
              <c16:uniqueId val="{00000000-B42A-423C-8F0C-AB9E0B668ACF}"/>
            </c:ext>
          </c:extLst>
        </c:ser>
        <c:ser>
          <c:idx val="1"/>
          <c:order val="1"/>
          <c:tx>
            <c:strRef>
              <c:f>Sheet1!$C$1</c:f>
              <c:strCache>
                <c:ptCount val="1"/>
                <c:pt idx="0">
                  <c:v>spacer</c:v>
                </c:pt>
              </c:strCache>
            </c:strRef>
          </c:tx>
          <c:spPr>
            <a:noFill/>
            <a:ln>
              <a:noFill/>
            </a:ln>
            <a:effectLst/>
          </c:spPr>
          <c:invertIfNegative val="0"/>
          <c:cat>
            <c:strRef>
              <c:f>Sheet1!$A$2:$A$5</c:f>
              <c:strCache>
                <c:ptCount val="4"/>
                <c:pt idx="0">
                  <c:v>Never</c:v>
                </c:pt>
                <c:pt idx="1">
                  <c:v>First Time</c:v>
                </c:pt>
                <c:pt idx="2">
                  <c:v>Past</c:v>
                </c:pt>
                <c:pt idx="3">
                  <c:v>Returning</c:v>
                </c:pt>
              </c:strCache>
            </c:strRef>
          </c:cat>
          <c:val>
            <c:numRef>
              <c:f>Sheet1!$C$2:$C$5</c:f>
              <c:numCache>
                <c:formatCode>0%</c:formatCode>
                <c:ptCount val="4"/>
                <c:pt idx="0">
                  <c:v>0.53</c:v>
                </c:pt>
                <c:pt idx="1">
                  <c:v>0.56999999999999995</c:v>
                </c:pt>
                <c:pt idx="2">
                  <c:v>0.57999999999999996</c:v>
                </c:pt>
                <c:pt idx="3">
                  <c:v>0.56999999999999995</c:v>
                </c:pt>
              </c:numCache>
            </c:numRef>
          </c:val>
          <c:extLst>
            <c:ext xmlns:c16="http://schemas.microsoft.com/office/drawing/2014/chart" uri="{C3380CC4-5D6E-409C-BE32-E72D297353CC}">
              <c16:uniqueId val="{00000001-B42A-423C-8F0C-AB9E0B668ACF}"/>
            </c:ext>
          </c:extLst>
        </c:ser>
        <c:ser>
          <c:idx val="2"/>
          <c:order val="2"/>
          <c:tx>
            <c:strRef>
              <c:f>Sheet1!$D$1</c:f>
              <c:strCache>
                <c:ptCount val="1"/>
                <c:pt idx="0">
                  <c:v>Associates</c:v>
                </c:pt>
              </c:strCache>
            </c:strRef>
          </c:tx>
          <c:spPr>
            <a:solidFill>
              <a:schemeClr val="tx2"/>
            </a:solidFill>
            <a:ln>
              <a:noFill/>
            </a:ln>
            <a:effectLst/>
          </c:spPr>
          <c:invertIfNegative val="0"/>
          <c:dLbls>
            <c:dLbl>
              <c:idx val="0"/>
              <c:layout>
                <c:manualLayout>
                  <c:x val="2.55148236650811E-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9DB-43B0-AD53-08411A935F97}"/>
                </c:ext>
              </c:extLst>
            </c:dLbl>
            <c:dLbl>
              <c:idx val="1"/>
              <c:layout>
                <c:manualLayout>
                  <c:x val="3.2473411937375997E-2"/>
                  <c:y val="2.65547658591021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9DB-43B0-AD53-08411A935F97}"/>
                </c:ext>
              </c:extLst>
            </c:dLbl>
            <c:dLbl>
              <c:idx val="2"/>
              <c:layout>
                <c:manualLayout>
                  <c:x val="2.4355058953031899E-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9DB-43B0-AD53-08411A935F97}"/>
                </c:ext>
              </c:extLst>
            </c:dLbl>
            <c:dLbl>
              <c:idx val="3"/>
              <c:layout>
                <c:manualLayout>
                  <c:x val="2.3195294240982801E-2"/>
                  <c:y val="9.7366350032323794E-1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79DB-43B0-AD53-08411A935F97}"/>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accent4"/>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Never</c:v>
                </c:pt>
                <c:pt idx="1">
                  <c:v>First Time</c:v>
                </c:pt>
                <c:pt idx="2">
                  <c:v>Past</c:v>
                </c:pt>
                <c:pt idx="3">
                  <c:v>Returning</c:v>
                </c:pt>
              </c:strCache>
            </c:strRef>
          </c:cat>
          <c:val>
            <c:numRef>
              <c:f>Sheet1!$D$2:$D$5</c:f>
              <c:numCache>
                <c:formatCode>0%</c:formatCode>
                <c:ptCount val="4"/>
                <c:pt idx="0">
                  <c:v>7.0000000000000007E-2</c:v>
                </c:pt>
                <c:pt idx="1">
                  <c:v>0.08</c:v>
                </c:pt>
                <c:pt idx="2">
                  <c:v>0.06</c:v>
                </c:pt>
                <c:pt idx="3">
                  <c:v>0.04</c:v>
                </c:pt>
              </c:numCache>
            </c:numRef>
          </c:val>
          <c:extLst>
            <c:ext xmlns:c16="http://schemas.microsoft.com/office/drawing/2014/chart" uri="{C3380CC4-5D6E-409C-BE32-E72D297353CC}">
              <c16:uniqueId val="{00000002-B42A-423C-8F0C-AB9E0B668ACF}"/>
            </c:ext>
          </c:extLst>
        </c:ser>
        <c:ser>
          <c:idx val="3"/>
          <c:order val="3"/>
          <c:tx>
            <c:strRef>
              <c:f>Sheet1!$E$1</c:f>
              <c:strCache>
                <c:ptCount val="1"/>
                <c:pt idx="0">
                  <c:v>spacer2</c:v>
                </c:pt>
              </c:strCache>
            </c:strRef>
          </c:tx>
          <c:spPr>
            <a:noFill/>
            <a:ln>
              <a:noFill/>
            </a:ln>
            <a:effectLst/>
          </c:spPr>
          <c:invertIfNegative val="0"/>
          <c:cat>
            <c:strRef>
              <c:f>Sheet1!$A$2:$A$5</c:f>
              <c:strCache>
                <c:ptCount val="4"/>
                <c:pt idx="0">
                  <c:v>Never</c:v>
                </c:pt>
                <c:pt idx="1">
                  <c:v>First Time</c:v>
                </c:pt>
                <c:pt idx="2">
                  <c:v>Past</c:v>
                </c:pt>
                <c:pt idx="3">
                  <c:v>Returning</c:v>
                </c:pt>
              </c:strCache>
            </c:strRef>
          </c:cat>
          <c:val>
            <c:numRef>
              <c:f>Sheet1!$E$2:$E$5</c:f>
              <c:numCache>
                <c:formatCode>0%</c:formatCode>
                <c:ptCount val="4"/>
                <c:pt idx="0">
                  <c:v>0.53</c:v>
                </c:pt>
                <c:pt idx="1">
                  <c:v>0.52</c:v>
                </c:pt>
                <c:pt idx="2">
                  <c:v>0.54</c:v>
                </c:pt>
                <c:pt idx="3">
                  <c:v>0.56000000000000005</c:v>
                </c:pt>
              </c:numCache>
            </c:numRef>
          </c:val>
          <c:extLst>
            <c:ext xmlns:c16="http://schemas.microsoft.com/office/drawing/2014/chart" uri="{C3380CC4-5D6E-409C-BE32-E72D297353CC}">
              <c16:uniqueId val="{00000008-B42A-423C-8F0C-AB9E0B668ACF}"/>
            </c:ext>
          </c:extLst>
        </c:ser>
        <c:ser>
          <c:idx val="4"/>
          <c:order val="4"/>
          <c:tx>
            <c:strRef>
              <c:f>Sheet1!$F$1</c:f>
              <c:strCache>
                <c:ptCount val="1"/>
                <c:pt idx="0">
                  <c:v>BA/BS</c:v>
                </c:pt>
              </c:strCache>
            </c:strRef>
          </c:tx>
          <c:spPr>
            <a:solidFill>
              <a:schemeClr val="tx2">
                <a:lumMod val="40000"/>
                <a:lumOff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Never</c:v>
                </c:pt>
                <c:pt idx="1">
                  <c:v>First Time</c:v>
                </c:pt>
                <c:pt idx="2">
                  <c:v>Past</c:v>
                </c:pt>
                <c:pt idx="3">
                  <c:v>Returning</c:v>
                </c:pt>
              </c:strCache>
            </c:strRef>
          </c:cat>
          <c:val>
            <c:numRef>
              <c:f>Sheet1!$F$2:$F$5</c:f>
              <c:numCache>
                <c:formatCode>0%</c:formatCode>
                <c:ptCount val="4"/>
                <c:pt idx="0">
                  <c:v>0.33</c:v>
                </c:pt>
                <c:pt idx="1">
                  <c:v>0.31</c:v>
                </c:pt>
                <c:pt idx="2">
                  <c:v>0.35</c:v>
                </c:pt>
                <c:pt idx="3">
                  <c:v>0.41</c:v>
                </c:pt>
              </c:numCache>
            </c:numRef>
          </c:val>
          <c:extLst>
            <c:ext xmlns:c16="http://schemas.microsoft.com/office/drawing/2014/chart" uri="{C3380CC4-5D6E-409C-BE32-E72D297353CC}">
              <c16:uniqueId val="{00000009-B42A-423C-8F0C-AB9E0B668ACF}"/>
            </c:ext>
          </c:extLst>
        </c:ser>
        <c:ser>
          <c:idx val="5"/>
          <c:order val="5"/>
          <c:tx>
            <c:strRef>
              <c:f>Sheet1!$G$1</c:f>
              <c:strCache>
                <c:ptCount val="1"/>
                <c:pt idx="0">
                  <c:v>spacer</c:v>
                </c:pt>
              </c:strCache>
            </c:strRef>
          </c:tx>
          <c:spPr>
            <a:noFill/>
            <a:ln>
              <a:noFill/>
            </a:ln>
            <a:effectLst/>
          </c:spPr>
          <c:invertIfNegative val="0"/>
          <c:cat>
            <c:strRef>
              <c:f>Sheet1!$A$2:$A$5</c:f>
              <c:strCache>
                <c:ptCount val="4"/>
                <c:pt idx="0">
                  <c:v>Never</c:v>
                </c:pt>
                <c:pt idx="1">
                  <c:v>First Time</c:v>
                </c:pt>
                <c:pt idx="2">
                  <c:v>Past</c:v>
                </c:pt>
                <c:pt idx="3">
                  <c:v>Returning</c:v>
                </c:pt>
              </c:strCache>
            </c:strRef>
          </c:cat>
          <c:val>
            <c:numRef>
              <c:f>Sheet1!$G$2:$G$5</c:f>
              <c:numCache>
                <c:formatCode>0%</c:formatCode>
                <c:ptCount val="4"/>
                <c:pt idx="0">
                  <c:v>0.27</c:v>
                </c:pt>
                <c:pt idx="1">
                  <c:v>0.28999999999999998</c:v>
                </c:pt>
                <c:pt idx="2">
                  <c:v>0.25</c:v>
                </c:pt>
                <c:pt idx="3">
                  <c:v>0.19</c:v>
                </c:pt>
              </c:numCache>
            </c:numRef>
          </c:val>
          <c:extLst>
            <c:ext xmlns:c16="http://schemas.microsoft.com/office/drawing/2014/chart" uri="{C3380CC4-5D6E-409C-BE32-E72D297353CC}">
              <c16:uniqueId val="{0000000A-B42A-423C-8F0C-AB9E0B668ACF}"/>
            </c:ext>
          </c:extLst>
        </c:ser>
        <c:ser>
          <c:idx val="6"/>
          <c:order val="6"/>
          <c:tx>
            <c:strRef>
              <c:f>Sheet1!$H$1</c:f>
              <c:strCache>
                <c:ptCount val="1"/>
                <c:pt idx="0">
                  <c:v>Post-grad</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Never</c:v>
                </c:pt>
                <c:pt idx="1">
                  <c:v>First Time</c:v>
                </c:pt>
                <c:pt idx="2">
                  <c:v>Past</c:v>
                </c:pt>
                <c:pt idx="3">
                  <c:v>Returning</c:v>
                </c:pt>
              </c:strCache>
            </c:strRef>
          </c:cat>
          <c:val>
            <c:numRef>
              <c:f>Sheet1!$H$2:$H$5</c:f>
              <c:numCache>
                <c:formatCode>0%</c:formatCode>
                <c:ptCount val="4"/>
                <c:pt idx="0">
                  <c:v>0.53</c:v>
                </c:pt>
                <c:pt idx="1">
                  <c:v>0.57999999999999996</c:v>
                </c:pt>
                <c:pt idx="2">
                  <c:v>0.57999999999999996</c:v>
                </c:pt>
                <c:pt idx="3">
                  <c:v>0.52</c:v>
                </c:pt>
              </c:numCache>
            </c:numRef>
          </c:val>
          <c:extLst>
            <c:ext xmlns:c16="http://schemas.microsoft.com/office/drawing/2014/chart" uri="{C3380CC4-5D6E-409C-BE32-E72D297353CC}">
              <c16:uniqueId val="{00000000-79DB-43B0-AD53-08411A935F97}"/>
            </c:ext>
          </c:extLst>
        </c:ser>
        <c:ser>
          <c:idx val="7"/>
          <c:order val="7"/>
          <c:tx>
            <c:strRef>
              <c:f>Sheet1!$I$1</c:f>
              <c:strCache>
                <c:ptCount val="1"/>
                <c:pt idx="0">
                  <c:v>spacer</c:v>
                </c:pt>
              </c:strCache>
            </c:strRef>
          </c:tx>
          <c:spPr>
            <a:solidFill>
              <a:schemeClr val="bg2"/>
            </a:solidFill>
            <a:ln>
              <a:noFill/>
            </a:ln>
            <a:effectLst/>
          </c:spPr>
          <c:invertIfNegative val="0"/>
          <c:cat>
            <c:strRef>
              <c:f>Sheet1!$A$2:$A$5</c:f>
              <c:strCache>
                <c:ptCount val="4"/>
                <c:pt idx="0">
                  <c:v>Never</c:v>
                </c:pt>
                <c:pt idx="1">
                  <c:v>First Time</c:v>
                </c:pt>
                <c:pt idx="2">
                  <c:v>Past</c:v>
                </c:pt>
                <c:pt idx="3">
                  <c:v>Returning</c:v>
                </c:pt>
              </c:strCache>
            </c:strRef>
          </c:cat>
          <c:val>
            <c:numRef>
              <c:f>Sheet1!$I$2:$I$5</c:f>
              <c:numCache>
                <c:formatCode>0%</c:formatCode>
                <c:ptCount val="4"/>
                <c:pt idx="0">
                  <c:v>7.0000000000000007E-2</c:v>
                </c:pt>
                <c:pt idx="1">
                  <c:v>0.02</c:v>
                </c:pt>
                <c:pt idx="2">
                  <c:v>0.02</c:v>
                </c:pt>
                <c:pt idx="3">
                  <c:v>0.08</c:v>
                </c:pt>
              </c:numCache>
            </c:numRef>
          </c:val>
          <c:extLst>
            <c:ext xmlns:c16="http://schemas.microsoft.com/office/drawing/2014/chart" uri="{C3380CC4-5D6E-409C-BE32-E72D297353CC}">
              <c16:uniqueId val="{00000001-79DB-43B0-AD53-08411A935F97}"/>
            </c:ext>
          </c:extLst>
        </c:ser>
        <c:dLbls>
          <c:showLegendKey val="0"/>
          <c:showVal val="0"/>
          <c:showCatName val="0"/>
          <c:showSerName val="0"/>
          <c:showPercent val="0"/>
          <c:showBubbleSize val="0"/>
        </c:dLbls>
        <c:gapWidth val="50"/>
        <c:overlap val="100"/>
        <c:axId val="1961903856"/>
        <c:axId val="1961906576"/>
      </c:barChart>
      <c:catAx>
        <c:axId val="1961903856"/>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50000"/>
                  </a:schemeClr>
                </a:solidFill>
                <a:latin typeface="+mn-lt"/>
                <a:ea typeface="+mn-ea"/>
                <a:cs typeface="+mn-cs"/>
              </a:defRPr>
            </a:pPr>
            <a:endParaRPr lang="en-US"/>
          </a:p>
        </c:txPr>
        <c:crossAx val="1961906576"/>
        <c:crosses val="autoZero"/>
        <c:auto val="1"/>
        <c:lblAlgn val="ctr"/>
        <c:lblOffset val="100"/>
        <c:noMultiLvlLbl val="0"/>
      </c:catAx>
      <c:valAx>
        <c:axId val="1961906576"/>
        <c:scaling>
          <c:orientation val="minMax"/>
          <c:max val="0.95"/>
          <c:min val="0"/>
        </c:scaling>
        <c:delete val="0"/>
        <c:axPos val="t"/>
        <c:majorGridlines>
          <c:spPr>
            <a:ln w="38100" cap="flat" cmpd="sng" algn="ctr">
              <a:solidFill>
                <a:schemeClr val="tx1">
                  <a:lumMod val="15000"/>
                  <a:lumOff val="85000"/>
                </a:schemeClr>
              </a:solidFill>
              <a:round/>
            </a:ln>
            <a:effectLst/>
          </c:spPr>
        </c:majorGridlines>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61903856"/>
        <c:crosses val="autoZero"/>
        <c:crossBetween val="between"/>
        <c:majorUnit val="0.25"/>
      </c:valAx>
      <c:spPr>
        <a:noFill/>
        <a:ln>
          <a:noFill/>
        </a:ln>
        <a:effectLst/>
      </c:spPr>
    </c:plotArea>
    <c:legend>
      <c:legendPos val="b"/>
      <c:legendEntry>
        <c:idx val="1"/>
        <c:delete val="1"/>
      </c:legendEntry>
      <c:legendEntry>
        <c:idx val="3"/>
        <c:delete val="1"/>
      </c:legendEntry>
      <c:legendEntry>
        <c:idx val="5"/>
        <c:delete val="1"/>
      </c:legendEntry>
      <c:legendEntry>
        <c:idx val="7"/>
        <c:delete val="1"/>
      </c:legendEntry>
      <c:layout>
        <c:manualLayout>
          <c:xMode val="edge"/>
          <c:yMode val="edge"/>
          <c:x val="7.0997873429854405E-2"/>
          <c:y val="6.5921265328320405E-2"/>
          <c:w val="0.92900212657014603"/>
          <c:h val="9.6575268764612102E-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632370945194299"/>
          <c:y val="0.201507894671175"/>
          <c:w val="0.73540576753492604"/>
          <c:h val="0.64816895719223"/>
        </c:manualLayout>
      </c:layout>
      <c:lineChart>
        <c:grouping val="standard"/>
        <c:varyColors val="0"/>
        <c:ser>
          <c:idx val="0"/>
          <c:order val="0"/>
          <c:tx>
            <c:strRef>
              <c:f>Sheet1!$B$1</c:f>
              <c:strCache>
                <c:ptCount val="1"/>
                <c:pt idx="0">
                  <c:v>My festival funding</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dLbls>
            <c:dLbl>
              <c:idx val="4"/>
              <c:layout>
                <c:manualLayout>
                  <c:x val="-0.133895603962188"/>
                  <c:y val="-5.2800449382164702E-2"/>
                </c:manualLayout>
              </c:layout>
              <c:dLblPos val="r"/>
              <c:showLegendKey val="0"/>
              <c:showVal val="1"/>
              <c:showCatName val="0"/>
              <c:showSerName val="0"/>
              <c:showPercent val="0"/>
              <c:showBubbleSize val="0"/>
              <c:extLst>
                <c:ext xmlns:c15="http://schemas.microsoft.com/office/drawing/2012/chart" uri="{CE6537A1-D6FC-4f65-9D91-7224C49458BB}">
                  <c15:layout>
                    <c:manualLayout>
                      <c:w val="0.215905258959911"/>
                      <c:h val="0.16629312281070599"/>
                    </c:manualLayout>
                  </c15:layout>
                </c:ext>
                <c:ext xmlns:c16="http://schemas.microsoft.com/office/drawing/2014/chart" uri="{C3380CC4-5D6E-409C-BE32-E72D297353CC}">
                  <c16:uniqueId val="{00000003-3BE6-4C38-B04B-A3409D1D6848}"/>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accent4"/>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noFill/>
                      <a:round/>
                    </a:ln>
                    <a:effectLst/>
                  </c:spPr>
                </c15:leaderLines>
              </c:ext>
            </c:extLst>
          </c:dLbls>
          <c:cat>
            <c:numRef>
              <c:f>Sheet1!$A$2:$A$8</c:f>
              <c:numCache>
                <c:formatCode>General</c:formatCode>
                <c:ptCount val="7"/>
                <c:pt idx="0">
                  <c:v>2012</c:v>
                </c:pt>
                <c:pt idx="1">
                  <c:v>2013</c:v>
                </c:pt>
                <c:pt idx="2">
                  <c:v>2014</c:v>
                </c:pt>
                <c:pt idx="3">
                  <c:v>2015</c:v>
                </c:pt>
                <c:pt idx="4">
                  <c:v>2016</c:v>
                </c:pt>
                <c:pt idx="5">
                  <c:v>2017</c:v>
                </c:pt>
                <c:pt idx="6">
                  <c:v>2018</c:v>
                </c:pt>
              </c:numCache>
            </c:numRef>
          </c:cat>
          <c:val>
            <c:numRef>
              <c:f>Sheet1!$B$2:$B$8</c:f>
              <c:numCache>
                <c:formatCode>"$"#,##0_);[Red]\("$"#,##0\)</c:formatCode>
                <c:ptCount val="7"/>
                <c:pt idx="0">
                  <c:v>10000</c:v>
                </c:pt>
                <c:pt idx="1">
                  <c:v>12500</c:v>
                </c:pt>
                <c:pt idx="2">
                  <c:v>13000</c:v>
                </c:pt>
                <c:pt idx="3">
                  <c:v>14000</c:v>
                </c:pt>
                <c:pt idx="4">
                  <c:v>19000</c:v>
                </c:pt>
                <c:pt idx="5">
                  <c:v>15000</c:v>
                </c:pt>
                <c:pt idx="6">
                  <c:v>16000</c:v>
                </c:pt>
              </c:numCache>
            </c:numRef>
          </c:val>
          <c:smooth val="0"/>
          <c:extLst>
            <c:ext xmlns:c16="http://schemas.microsoft.com/office/drawing/2014/chart" uri="{C3380CC4-5D6E-409C-BE32-E72D297353CC}">
              <c16:uniqueId val="{00000000-3BE6-4C38-B04B-A3409D1D6848}"/>
            </c:ext>
          </c:extLst>
        </c:ser>
        <c:dLbls>
          <c:showLegendKey val="0"/>
          <c:showVal val="0"/>
          <c:showCatName val="0"/>
          <c:showSerName val="0"/>
          <c:showPercent val="0"/>
          <c:showBubbleSize val="0"/>
        </c:dLbls>
        <c:marker val="1"/>
        <c:smooth val="0"/>
        <c:axId val="1960407376"/>
        <c:axId val="1960410128"/>
      </c:lineChart>
      <c:catAx>
        <c:axId val="19604073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60410128"/>
        <c:crosses val="autoZero"/>
        <c:auto val="1"/>
        <c:lblAlgn val="ctr"/>
        <c:lblOffset val="100"/>
        <c:tickLblSkip val="2"/>
        <c:tickMarkSkip val="3"/>
        <c:noMultiLvlLbl val="0"/>
      </c:catAx>
      <c:valAx>
        <c:axId val="1960410128"/>
        <c:scaling>
          <c:orientation val="minMax"/>
        </c:scaling>
        <c:delete val="0"/>
        <c:axPos val="l"/>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60407376"/>
        <c:crosses val="autoZero"/>
        <c:crossBetween val="between"/>
        <c:majorUnit val="5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632370945194299"/>
          <c:y val="0.201507894671175"/>
          <c:w val="0.57203311944296997"/>
          <c:h val="0.64816895719223"/>
        </c:manualLayout>
      </c:layout>
      <c:lineChart>
        <c:grouping val="standard"/>
        <c:varyColors val="0"/>
        <c:ser>
          <c:idx val="0"/>
          <c:order val="0"/>
          <c:tx>
            <c:strRef>
              <c:f>Sheet1!$B$1</c:f>
              <c:strCache>
                <c:ptCount val="1"/>
                <c:pt idx="0">
                  <c:v>My festival funding</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dLbls>
            <c:dLbl>
              <c:idx val="6"/>
              <c:layout>
                <c:manualLayout>
                  <c:x val="2.80289532466014E-3"/>
                  <c:y val="2.4758574654705601E-2"/>
                </c:manualLayout>
              </c:layout>
              <c:spPr>
                <a:noFill/>
                <a:ln>
                  <a:noFill/>
                </a:ln>
                <a:effectLst/>
              </c:spPr>
              <c:txPr>
                <a:bodyPr rot="0" spcFirstLastPara="1" vertOverflow="ellipsis" vert="horz" wrap="square" lIns="38100" tIns="19050" rIns="38100" bIns="19050" anchor="ctr" anchorCtr="0">
                  <a:spAutoFit/>
                </a:bodyPr>
                <a:lstStyle/>
                <a:p>
                  <a:pPr algn="l">
                    <a:defRPr sz="1000" b="0" i="0" u="none" strike="noStrike" kern="1200" baseline="0">
                      <a:solidFill>
                        <a:schemeClr val="accent4"/>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4-468E-45E1-ACC6-4F243ADB3A2E}"/>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accent4"/>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noFill/>
                      <a:round/>
                    </a:ln>
                    <a:effectLst/>
                  </c:spPr>
                </c15:leaderLines>
              </c:ext>
            </c:extLst>
          </c:dLbls>
          <c:cat>
            <c:numRef>
              <c:f>Sheet1!$A$2:$A$8</c:f>
              <c:numCache>
                <c:formatCode>General</c:formatCode>
                <c:ptCount val="7"/>
                <c:pt idx="0">
                  <c:v>2012</c:v>
                </c:pt>
                <c:pt idx="1">
                  <c:v>2013</c:v>
                </c:pt>
                <c:pt idx="2">
                  <c:v>2014</c:v>
                </c:pt>
                <c:pt idx="3">
                  <c:v>2015</c:v>
                </c:pt>
                <c:pt idx="4">
                  <c:v>2016</c:v>
                </c:pt>
                <c:pt idx="5">
                  <c:v>2017</c:v>
                </c:pt>
                <c:pt idx="6">
                  <c:v>2018</c:v>
                </c:pt>
              </c:numCache>
            </c:numRef>
          </c:cat>
          <c:val>
            <c:numRef>
              <c:f>Sheet1!$B$2:$B$8</c:f>
              <c:numCache>
                <c:formatCode>"$"#,##0_);[Red]\("$"#,##0\)</c:formatCode>
                <c:ptCount val="7"/>
                <c:pt idx="0">
                  <c:v>10000</c:v>
                </c:pt>
                <c:pt idx="1">
                  <c:v>12500</c:v>
                </c:pt>
                <c:pt idx="2">
                  <c:v>13000</c:v>
                </c:pt>
                <c:pt idx="3">
                  <c:v>14000</c:v>
                </c:pt>
                <c:pt idx="4">
                  <c:v>19000</c:v>
                </c:pt>
                <c:pt idx="5">
                  <c:v>15000</c:v>
                </c:pt>
                <c:pt idx="6">
                  <c:v>16000</c:v>
                </c:pt>
              </c:numCache>
            </c:numRef>
          </c:val>
          <c:smooth val="0"/>
          <c:extLst>
            <c:ext xmlns:c16="http://schemas.microsoft.com/office/drawing/2014/chart" uri="{C3380CC4-5D6E-409C-BE32-E72D297353CC}">
              <c16:uniqueId val="{00000001-468E-45E1-ACC6-4F243ADB3A2E}"/>
            </c:ext>
          </c:extLst>
        </c:ser>
        <c:ser>
          <c:idx val="1"/>
          <c:order val="1"/>
          <c:tx>
            <c:strRef>
              <c:f>Sheet1!$C$1</c:f>
              <c:strCache>
                <c:ptCount val="1"/>
                <c:pt idx="0">
                  <c:v>Average festival</c:v>
                </c:pt>
              </c:strCache>
            </c:strRef>
          </c:tx>
          <c:spPr>
            <a:ln w="28575" cap="rnd">
              <a:solidFill>
                <a:schemeClr val="bg2">
                  <a:lumMod val="75000"/>
                </a:schemeClr>
              </a:solidFill>
              <a:round/>
            </a:ln>
            <a:effectLst/>
          </c:spPr>
          <c:marker>
            <c:symbol val="circle"/>
            <c:size val="5"/>
            <c:spPr>
              <a:solidFill>
                <a:schemeClr val="bg2">
                  <a:lumMod val="75000"/>
                </a:schemeClr>
              </a:solidFill>
              <a:ln w="9525">
                <a:solidFill>
                  <a:schemeClr val="bg2">
                    <a:lumMod val="75000"/>
                  </a:schemeClr>
                </a:solidFill>
              </a:ln>
              <a:effectLst/>
            </c:spPr>
          </c:marker>
          <c:dLbls>
            <c:dLbl>
              <c:idx val="6"/>
              <c:layout>
                <c:manualLayout>
                  <c:x val="3.0263372359579199E-3"/>
                  <c:y val="-3.9613719447528999E-2"/>
                </c:manualLayout>
              </c:layout>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3-468E-45E1-ACC6-4F243ADB3A2E}"/>
                </c:ext>
              </c:extLst>
            </c:dLbl>
            <c:spPr>
              <a:noFill/>
              <a:ln>
                <a:noFill/>
              </a:ln>
              <a:effectLst/>
            </c:spPr>
            <c:txPr>
              <a:bodyPr rot="0" spcFirstLastPara="1" vertOverflow="ellipsis" vert="horz" wrap="square" lIns="38100" tIns="19050" rIns="38100" bIns="19050" anchor="ctr" anchorCtr="0">
                <a:spAutoFit/>
              </a:bodyPr>
              <a:lstStyle/>
              <a:p>
                <a:pPr algn="l">
                  <a:defRPr sz="1000" b="0" i="0" u="none" strike="noStrike" kern="1200" baseline="0">
                    <a:solidFill>
                      <a:schemeClr val="bg2">
                        <a:lumMod val="6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noFill/>
                      <a:round/>
                    </a:ln>
                    <a:effectLst/>
                  </c:spPr>
                </c15:leaderLines>
              </c:ext>
            </c:extLst>
          </c:dLbls>
          <c:cat>
            <c:numRef>
              <c:f>Sheet1!$A$2:$A$8</c:f>
              <c:numCache>
                <c:formatCode>General</c:formatCode>
                <c:ptCount val="7"/>
                <c:pt idx="0">
                  <c:v>2012</c:v>
                </c:pt>
                <c:pt idx="1">
                  <c:v>2013</c:v>
                </c:pt>
                <c:pt idx="2">
                  <c:v>2014</c:v>
                </c:pt>
                <c:pt idx="3">
                  <c:v>2015</c:v>
                </c:pt>
                <c:pt idx="4">
                  <c:v>2016</c:v>
                </c:pt>
                <c:pt idx="5">
                  <c:v>2017</c:v>
                </c:pt>
                <c:pt idx="6">
                  <c:v>2018</c:v>
                </c:pt>
              </c:numCache>
            </c:numRef>
          </c:cat>
          <c:val>
            <c:numRef>
              <c:f>Sheet1!$C$2:$C$8</c:f>
              <c:numCache>
                <c:formatCode>"$"#,##0_);[Red]\("$"#,##0\)</c:formatCode>
                <c:ptCount val="7"/>
                <c:pt idx="0">
                  <c:v>12000</c:v>
                </c:pt>
                <c:pt idx="1">
                  <c:v>10000</c:v>
                </c:pt>
                <c:pt idx="2">
                  <c:v>9000</c:v>
                </c:pt>
                <c:pt idx="3">
                  <c:v>12000</c:v>
                </c:pt>
                <c:pt idx="4">
                  <c:v>15000</c:v>
                </c:pt>
                <c:pt idx="5">
                  <c:v>18000</c:v>
                </c:pt>
                <c:pt idx="6">
                  <c:v>19000</c:v>
                </c:pt>
              </c:numCache>
            </c:numRef>
          </c:val>
          <c:smooth val="0"/>
          <c:extLst>
            <c:ext xmlns:c16="http://schemas.microsoft.com/office/drawing/2014/chart" uri="{C3380CC4-5D6E-409C-BE32-E72D297353CC}">
              <c16:uniqueId val="{00000002-468E-45E1-ACC6-4F243ADB3A2E}"/>
            </c:ext>
          </c:extLst>
        </c:ser>
        <c:dLbls>
          <c:showLegendKey val="0"/>
          <c:showVal val="0"/>
          <c:showCatName val="0"/>
          <c:showSerName val="0"/>
          <c:showPercent val="0"/>
          <c:showBubbleSize val="0"/>
        </c:dLbls>
        <c:marker val="1"/>
        <c:smooth val="0"/>
        <c:axId val="1961492752"/>
        <c:axId val="1961494960"/>
      </c:lineChart>
      <c:catAx>
        <c:axId val="19614927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61494960"/>
        <c:crosses val="autoZero"/>
        <c:auto val="1"/>
        <c:lblAlgn val="ctr"/>
        <c:lblOffset val="100"/>
        <c:tickLblSkip val="2"/>
        <c:tickMarkSkip val="3"/>
        <c:noMultiLvlLbl val="0"/>
      </c:catAx>
      <c:valAx>
        <c:axId val="1961494960"/>
        <c:scaling>
          <c:orientation val="minMax"/>
        </c:scaling>
        <c:delete val="0"/>
        <c:axPos val="l"/>
        <c:majorGridlines>
          <c:spPr>
            <a:ln w="9525" cap="flat" cmpd="sng" algn="ctr">
              <a:solidFill>
                <a:schemeClr val="tx1">
                  <a:lumMod val="15000"/>
                  <a:lumOff val="85000"/>
                </a:schemeClr>
              </a:solidFill>
              <a:round/>
            </a:ln>
            <a:effectLst/>
          </c:spPr>
        </c:majorGridlines>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61492752"/>
        <c:crosses val="autoZero"/>
        <c:crossBetween val="between"/>
        <c:majorUnit val="5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chemeClr val="accent4"/>
            </a:solidFill>
            <a:ln>
              <a:solidFill>
                <a:schemeClr val="accent4"/>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Q1</c:v>
                </c:pt>
              </c:strCache>
            </c:strRef>
          </c:cat>
          <c:val>
            <c:numRef>
              <c:f>Sheet1!$B$2</c:f>
              <c:numCache>
                <c:formatCode>0%</c:formatCode>
                <c:ptCount val="1"/>
                <c:pt idx="0">
                  <c:v>0.81</c:v>
                </c:pt>
              </c:numCache>
            </c:numRef>
          </c:val>
          <c:extLst>
            <c:ext xmlns:c16="http://schemas.microsoft.com/office/drawing/2014/chart" uri="{C3380CC4-5D6E-409C-BE32-E72D297353CC}">
              <c16:uniqueId val="{00000000-6CCD-443C-91FA-6B3BF52EE3F4}"/>
            </c:ext>
          </c:extLst>
        </c:ser>
        <c:ser>
          <c:idx val="1"/>
          <c:order val="1"/>
          <c:tx>
            <c:strRef>
              <c:f>Sheet1!$C$1</c:f>
              <c:strCache>
                <c:ptCount val="1"/>
                <c:pt idx="0">
                  <c:v>Series 2</c:v>
                </c:pt>
              </c:strCache>
            </c:strRef>
          </c:tx>
          <c:spPr>
            <a:solidFill>
              <a:schemeClr val="bg2"/>
            </a:solidFill>
            <a:ln>
              <a:solidFill>
                <a:schemeClr val="accent4"/>
              </a:solidFill>
            </a:ln>
            <a:effectLst/>
          </c:spPr>
          <c:invertIfNegative val="0"/>
          <c:cat>
            <c:strRef>
              <c:f>Sheet1!$A$2</c:f>
              <c:strCache>
                <c:ptCount val="1"/>
                <c:pt idx="0">
                  <c:v>Q1</c:v>
                </c:pt>
              </c:strCache>
            </c:strRef>
          </c:cat>
          <c:val>
            <c:numRef>
              <c:f>Sheet1!$C$2</c:f>
              <c:numCache>
                <c:formatCode>0%</c:formatCode>
                <c:ptCount val="1"/>
                <c:pt idx="0">
                  <c:v>0.19</c:v>
                </c:pt>
              </c:numCache>
            </c:numRef>
          </c:val>
          <c:extLst>
            <c:ext xmlns:c16="http://schemas.microsoft.com/office/drawing/2014/chart" uri="{C3380CC4-5D6E-409C-BE32-E72D297353CC}">
              <c16:uniqueId val="{00000001-6CCD-443C-91FA-6B3BF52EE3F4}"/>
            </c:ext>
          </c:extLst>
        </c:ser>
        <c:dLbls>
          <c:showLegendKey val="0"/>
          <c:showVal val="0"/>
          <c:showCatName val="0"/>
          <c:showSerName val="0"/>
          <c:showPercent val="0"/>
          <c:showBubbleSize val="0"/>
        </c:dLbls>
        <c:gapWidth val="50"/>
        <c:overlap val="100"/>
        <c:axId val="1903074736"/>
        <c:axId val="1903077488"/>
      </c:barChart>
      <c:catAx>
        <c:axId val="1903074736"/>
        <c:scaling>
          <c:orientation val="minMax"/>
        </c:scaling>
        <c:delete val="1"/>
        <c:axPos val="l"/>
        <c:numFmt formatCode="General" sourceLinked="1"/>
        <c:majorTickMark val="none"/>
        <c:minorTickMark val="none"/>
        <c:tickLblPos val="nextTo"/>
        <c:crossAx val="1903077488"/>
        <c:crosses val="autoZero"/>
        <c:auto val="1"/>
        <c:lblAlgn val="ctr"/>
        <c:lblOffset val="100"/>
        <c:noMultiLvlLbl val="0"/>
      </c:catAx>
      <c:valAx>
        <c:axId val="1903077488"/>
        <c:scaling>
          <c:orientation val="minMax"/>
        </c:scaling>
        <c:delete val="1"/>
        <c:axPos val="b"/>
        <c:numFmt formatCode="0%" sourceLinked="1"/>
        <c:majorTickMark val="none"/>
        <c:minorTickMark val="none"/>
        <c:tickLblPos val="nextTo"/>
        <c:crossAx val="19030747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632370945194299"/>
          <c:y val="0.201507894671175"/>
          <c:w val="0.73540576753492604"/>
          <c:h val="0.64816895719223"/>
        </c:manualLayout>
      </c:layout>
      <c:areaChart>
        <c:grouping val="standard"/>
        <c:varyColors val="0"/>
        <c:ser>
          <c:idx val="0"/>
          <c:order val="0"/>
          <c:tx>
            <c:strRef>
              <c:f>Sheet1!$B$1</c:f>
              <c:strCache>
                <c:ptCount val="1"/>
                <c:pt idx="0">
                  <c:v>My festival funding</c:v>
                </c:pt>
              </c:strCache>
            </c:strRef>
          </c:tx>
          <c:spPr>
            <a:solidFill>
              <a:schemeClr val="accent4"/>
            </a:solidFill>
            <a:ln>
              <a:solidFill>
                <a:schemeClr val="accent4"/>
              </a:solidFill>
            </a:ln>
            <a:effectLst/>
          </c:spPr>
          <c:dLbls>
            <c:dLbl>
              <c:idx val="4"/>
              <c:layout>
                <c:manualLayout>
                  <c:x val="0.151892875883676"/>
                  <c:y val="-0.3259506470295119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BFC7-4962-A67C-63122D371E74}"/>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accent4"/>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noFill/>
                      <a:round/>
                    </a:ln>
                    <a:effectLst/>
                  </c:spPr>
                </c15:leaderLines>
              </c:ext>
            </c:extLst>
          </c:dLbls>
          <c:cat>
            <c:numRef>
              <c:f>Sheet1!$A$2:$A$8</c:f>
              <c:numCache>
                <c:formatCode>General</c:formatCode>
                <c:ptCount val="7"/>
                <c:pt idx="0">
                  <c:v>2012</c:v>
                </c:pt>
                <c:pt idx="1">
                  <c:v>2013</c:v>
                </c:pt>
                <c:pt idx="2">
                  <c:v>2014</c:v>
                </c:pt>
                <c:pt idx="3">
                  <c:v>2015</c:v>
                </c:pt>
                <c:pt idx="4">
                  <c:v>2016</c:v>
                </c:pt>
                <c:pt idx="5">
                  <c:v>2017</c:v>
                </c:pt>
                <c:pt idx="6">
                  <c:v>2018</c:v>
                </c:pt>
              </c:numCache>
            </c:numRef>
          </c:cat>
          <c:val>
            <c:numRef>
              <c:f>Sheet1!$B$2:$B$8</c:f>
              <c:numCache>
                <c:formatCode>"$"#,##0_);[Red]\("$"#,##0\)</c:formatCode>
                <c:ptCount val="7"/>
                <c:pt idx="0">
                  <c:v>10000</c:v>
                </c:pt>
                <c:pt idx="1">
                  <c:v>12500</c:v>
                </c:pt>
                <c:pt idx="2">
                  <c:v>13000</c:v>
                </c:pt>
                <c:pt idx="3">
                  <c:v>14000</c:v>
                </c:pt>
                <c:pt idx="4">
                  <c:v>19000</c:v>
                </c:pt>
                <c:pt idx="5">
                  <c:v>15000</c:v>
                </c:pt>
                <c:pt idx="6">
                  <c:v>16000</c:v>
                </c:pt>
              </c:numCache>
            </c:numRef>
          </c:val>
          <c:extLst>
            <c:ext xmlns:c16="http://schemas.microsoft.com/office/drawing/2014/chart" uri="{C3380CC4-5D6E-409C-BE32-E72D297353CC}">
              <c16:uniqueId val="{00000001-BFC7-4962-A67C-63122D371E74}"/>
            </c:ext>
          </c:extLst>
        </c:ser>
        <c:dLbls>
          <c:showLegendKey val="0"/>
          <c:showVal val="0"/>
          <c:showCatName val="0"/>
          <c:showSerName val="0"/>
          <c:showPercent val="0"/>
          <c:showBubbleSize val="0"/>
        </c:dLbls>
        <c:axId val="1980065808"/>
        <c:axId val="1980068016"/>
      </c:areaChart>
      <c:catAx>
        <c:axId val="1980065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80068016"/>
        <c:crosses val="autoZero"/>
        <c:auto val="1"/>
        <c:lblAlgn val="ctr"/>
        <c:lblOffset val="100"/>
        <c:tickLblSkip val="2"/>
        <c:noMultiLvlLbl val="0"/>
      </c:catAx>
      <c:valAx>
        <c:axId val="1980068016"/>
        <c:scaling>
          <c:orientation val="minMax"/>
        </c:scaling>
        <c:delete val="0"/>
        <c:axPos val="l"/>
        <c:majorGridlines>
          <c:spPr>
            <a:ln w="9525" cap="flat" cmpd="sng" algn="ctr">
              <a:solidFill>
                <a:schemeClr val="tx1">
                  <a:lumMod val="15000"/>
                  <a:lumOff val="85000"/>
                </a:schemeClr>
              </a:solidFill>
              <a:round/>
            </a:ln>
            <a:effectLst/>
          </c:spPr>
        </c:majorGridlines>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80065808"/>
        <c:crosses val="autoZero"/>
        <c:crossBetween val="midCat"/>
        <c:majorUnit val="5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68354033480238"/>
          <c:y val="5.1109650138530201E-2"/>
          <c:w val="0.77766648666538896"/>
          <c:h val="0.60875544526310099"/>
        </c:manualLayout>
      </c:layout>
      <c:scatterChart>
        <c:scatterStyle val="lineMarker"/>
        <c:varyColors val="0"/>
        <c:ser>
          <c:idx val="0"/>
          <c:order val="0"/>
          <c:tx>
            <c:strRef>
              <c:f>'[EvalFest 2018 - Data Viz Templates.xlsx]Sheet1'!$A$1</c:f>
              <c:strCache>
                <c:ptCount val="1"/>
                <c:pt idx="0">
                  <c:v>Group A</c:v>
                </c:pt>
              </c:strCache>
            </c:strRef>
          </c:tx>
          <c:spPr>
            <a:ln w="19050" cap="rnd">
              <a:noFill/>
              <a:round/>
            </a:ln>
            <a:effectLst/>
          </c:spPr>
          <c:marker>
            <c:symbol val="circle"/>
            <c:size val="5"/>
            <c:spPr>
              <a:solidFill>
                <a:schemeClr val="bg2">
                  <a:lumMod val="50000"/>
                </a:schemeClr>
              </a:solidFill>
              <a:ln w="228600">
                <a:solidFill>
                  <a:schemeClr val="bg2">
                    <a:lumMod val="50000"/>
                  </a:schemeClr>
                </a:solidFill>
              </a:ln>
              <a:effectLst/>
            </c:spPr>
          </c:marker>
          <c:xVal>
            <c:numRef>
              <c:f>'[EvalFest 2018 - Data Viz Templates.xlsx]Sheet1'!$A$2:$A$4</c:f>
              <c:numCache>
                <c:formatCode>0%</c:formatCode>
                <c:ptCount val="3"/>
                <c:pt idx="0">
                  <c:v>0.25</c:v>
                </c:pt>
                <c:pt idx="1">
                  <c:v>0.15</c:v>
                </c:pt>
                <c:pt idx="2">
                  <c:v>0.2</c:v>
                </c:pt>
              </c:numCache>
            </c:numRef>
          </c:xVal>
          <c:yVal>
            <c:numRef>
              <c:f>'[EvalFest 2018 - Data Viz Templates.xlsx]Sheet1'!$C$2:$C$4</c:f>
              <c:numCache>
                <c:formatCode>General</c:formatCode>
                <c:ptCount val="3"/>
                <c:pt idx="0">
                  <c:v>3</c:v>
                </c:pt>
                <c:pt idx="1">
                  <c:v>2</c:v>
                </c:pt>
                <c:pt idx="2">
                  <c:v>1</c:v>
                </c:pt>
              </c:numCache>
            </c:numRef>
          </c:yVal>
          <c:smooth val="0"/>
          <c:extLst>
            <c:ext xmlns:c16="http://schemas.microsoft.com/office/drawing/2014/chart" uri="{C3380CC4-5D6E-409C-BE32-E72D297353CC}">
              <c16:uniqueId val="{00000000-95E3-4E74-9B99-5AAD875BC0A6}"/>
            </c:ext>
          </c:extLst>
        </c:ser>
        <c:ser>
          <c:idx val="1"/>
          <c:order val="1"/>
          <c:tx>
            <c:strRef>
              <c:f>'[EvalFest 2018 - Data Viz Templates.xlsx]Sheet1'!$B$1</c:f>
              <c:strCache>
                <c:ptCount val="1"/>
                <c:pt idx="0">
                  <c:v>Group B</c:v>
                </c:pt>
              </c:strCache>
            </c:strRef>
          </c:tx>
          <c:spPr>
            <a:ln w="25400" cap="rnd">
              <a:noFill/>
              <a:round/>
            </a:ln>
            <a:effectLst/>
          </c:spPr>
          <c:marker>
            <c:symbol val="circle"/>
            <c:size val="5"/>
            <c:spPr>
              <a:solidFill>
                <a:schemeClr val="accent4"/>
              </a:solidFill>
              <a:ln w="228600">
                <a:solidFill>
                  <a:schemeClr val="tx2"/>
                </a:solidFill>
              </a:ln>
              <a:effectLst/>
            </c:spPr>
          </c:marker>
          <c:errBars>
            <c:errDir val="x"/>
            <c:errBarType val="both"/>
            <c:errValType val="cust"/>
            <c:noEndCap val="0"/>
            <c:plus>
              <c:numLit>
                <c:formatCode>General</c:formatCode>
                <c:ptCount val="1"/>
                <c:pt idx="0">
                  <c:v>0</c:v>
                </c:pt>
              </c:numLit>
            </c:plus>
            <c:minus>
              <c:numRef>
                <c:f>'[EvalFest 2018 - Data Viz Templates.xlsx]Sheet1'!$D$2:$D$4</c:f>
                <c:numCache>
                  <c:formatCode>General</c:formatCode>
                  <c:ptCount val="3"/>
                  <c:pt idx="0">
                    <c:v>0.5</c:v>
                  </c:pt>
                  <c:pt idx="1">
                    <c:v>0.35</c:v>
                  </c:pt>
                  <c:pt idx="2">
                    <c:v>0.2</c:v>
                  </c:pt>
                </c:numCache>
              </c:numRef>
            </c:minus>
            <c:spPr>
              <a:noFill/>
              <a:ln w="25400" cap="flat" cmpd="sng" algn="ctr">
                <a:solidFill>
                  <a:schemeClr val="tx1"/>
                </a:solidFill>
                <a:round/>
              </a:ln>
              <a:effectLst/>
            </c:spPr>
          </c:errBars>
          <c:xVal>
            <c:numRef>
              <c:f>'[EvalFest 2018 - Data Viz Templates.xlsx]Sheet1'!$B$2:$B$4</c:f>
              <c:numCache>
                <c:formatCode>0%</c:formatCode>
                <c:ptCount val="3"/>
                <c:pt idx="0">
                  <c:v>0.75</c:v>
                </c:pt>
                <c:pt idx="1">
                  <c:v>0.5</c:v>
                </c:pt>
                <c:pt idx="2">
                  <c:v>0.4</c:v>
                </c:pt>
              </c:numCache>
            </c:numRef>
          </c:xVal>
          <c:yVal>
            <c:numRef>
              <c:f>'[EvalFest 2018 - Data Viz Templates.xlsx]Sheet1'!$C$2:$C$4</c:f>
              <c:numCache>
                <c:formatCode>General</c:formatCode>
                <c:ptCount val="3"/>
                <c:pt idx="0">
                  <c:v>3</c:v>
                </c:pt>
                <c:pt idx="1">
                  <c:v>2</c:v>
                </c:pt>
                <c:pt idx="2">
                  <c:v>1</c:v>
                </c:pt>
              </c:numCache>
            </c:numRef>
          </c:yVal>
          <c:smooth val="0"/>
          <c:extLst>
            <c:ext xmlns:c16="http://schemas.microsoft.com/office/drawing/2014/chart" uri="{C3380CC4-5D6E-409C-BE32-E72D297353CC}">
              <c16:uniqueId val="{00000001-95E3-4E74-9B99-5AAD875BC0A6}"/>
            </c:ext>
          </c:extLst>
        </c:ser>
        <c:dLbls>
          <c:showLegendKey val="0"/>
          <c:showVal val="0"/>
          <c:showCatName val="0"/>
          <c:showSerName val="0"/>
          <c:showPercent val="0"/>
          <c:showBubbleSize val="0"/>
        </c:dLbls>
        <c:axId val="1961521456"/>
        <c:axId val="1961523664"/>
      </c:scatterChart>
      <c:valAx>
        <c:axId val="1961521456"/>
        <c:scaling>
          <c:orientation val="minMax"/>
        </c:scaling>
        <c:delete val="0"/>
        <c:axPos val="b"/>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961523664"/>
        <c:crosses val="autoZero"/>
        <c:crossBetween val="midCat"/>
      </c:valAx>
      <c:valAx>
        <c:axId val="1961523664"/>
        <c:scaling>
          <c:orientation val="minMax"/>
        </c:scaling>
        <c:delete val="1"/>
        <c:axPos val="l"/>
        <c:numFmt formatCode="General" sourceLinked="1"/>
        <c:majorTickMark val="none"/>
        <c:minorTickMark val="none"/>
        <c:tickLblPos val="nextTo"/>
        <c:crossAx val="196152145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userShapes r:id="rId4"/>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77189792893"/>
          <c:y val="4.6739900317209003E-2"/>
          <c:w val="0.85232460679344502"/>
          <c:h val="0.67969049286338301"/>
        </c:manualLayout>
      </c:layout>
      <c:lineChart>
        <c:grouping val="standard"/>
        <c:varyColors val="0"/>
        <c:ser>
          <c:idx val="0"/>
          <c:order val="0"/>
          <c:tx>
            <c:strRef>
              <c:f>Sheet1!$B$1</c:f>
              <c:strCache>
                <c:ptCount val="1"/>
                <c:pt idx="0">
                  <c:v>Series 1</c:v>
                </c:pt>
              </c:strCache>
            </c:strRef>
          </c:tx>
          <c:spPr>
            <a:ln w="28575" cap="rnd">
              <a:solidFill>
                <a:schemeClr val="accent1"/>
              </a:solidFill>
              <a:round/>
            </a:ln>
            <a:effectLst/>
          </c:spPr>
          <c:marker>
            <c:symbol val="circle"/>
            <c:size val="10"/>
            <c:spPr>
              <a:solidFill>
                <a:schemeClr val="accent1"/>
              </a:solidFill>
              <a:ln w="9525">
                <a:solidFill>
                  <a:schemeClr val="accent1"/>
                </a:solidFill>
              </a:ln>
              <a:effectLst/>
            </c:spPr>
          </c:marker>
          <c:dLbls>
            <c:dLbl>
              <c:idx val="0"/>
              <c:layout>
                <c:manualLayout>
                  <c:x val="-0.25144729113548497"/>
                  <c:y val="-4.2490818470190001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86B1-4372-BC66-55358351FEAD}"/>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accen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noFill/>
                      <a:round/>
                    </a:ln>
                    <a:effectLst/>
                  </c:spPr>
                </c15:leaderLines>
              </c:ext>
            </c:extLst>
          </c:dLbls>
          <c:cat>
            <c:numRef>
              <c:f>Sheet1!$A$2:$A$3</c:f>
              <c:numCache>
                <c:formatCode>General</c:formatCode>
                <c:ptCount val="2"/>
                <c:pt idx="0">
                  <c:v>2017</c:v>
                </c:pt>
                <c:pt idx="1">
                  <c:v>2018</c:v>
                </c:pt>
              </c:numCache>
            </c:numRef>
          </c:cat>
          <c:val>
            <c:numRef>
              <c:f>Sheet1!$B$2:$B$3</c:f>
              <c:numCache>
                <c:formatCode>"$"#,##0_);[Red]\("$"#,##0\)</c:formatCode>
                <c:ptCount val="2"/>
                <c:pt idx="0">
                  <c:v>15000</c:v>
                </c:pt>
                <c:pt idx="1">
                  <c:v>12000</c:v>
                </c:pt>
              </c:numCache>
            </c:numRef>
          </c:val>
          <c:smooth val="0"/>
          <c:extLst>
            <c:ext xmlns:c16="http://schemas.microsoft.com/office/drawing/2014/chart" uri="{C3380CC4-5D6E-409C-BE32-E72D297353CC}">
              <c16:uniqueId val="{00000000-86B1-4372-BC66-55358351FEAD}"/>
            </c:ext>
          </c:extLst>
        </c:ser>
        <c:ser>
          <c:idx val="1"/>
          <c:order val="1"/>
          <c:tx>
            <c:strRef>
              <c:f>Sheet1!$C$1</c:f>
              <c:strCache>
                <c:ptCount val="1"/>
                <c:pt idx="0">
                  <c:v>Series 2</c:v>
                </c:pt>
              </c:strCache>
            </c:strRef>
          </c:tx>
          <c:spPr>
            <a:ln w="28575" cap="rnd">
              <a:solidFill>
                <a:schemeClr val="accent1">
                  <a:lumMod val="50000"/>
                </a:schemeClr>
              </a:solidFill>
              <a:round/>
            </a:ln>
            <a:effectLst/>
          </c:spPr>
          <c:marker>
            <c:symbol val="circle"/>
            <c:size val="10"/>
            <c:spPr>
              <a:solidFill>
                <a:schemeClr val="accent1">
                  <a:lumMod val="50000"/>
                </a:schemeClr>
              </a:solidFill>
              <a:ln w="9525">
                <a:solidFill>
                  <a:schemeClr val="accent1">
                    <a:lumMod val="50000"/>
                  </a:schemeClr>
                </a:solidFill>
              </a:ln>
              <a:effectLst/>
            </c:spPr>
          </c:marker>
          <c:dLbls>
            <c:dLbl>
              <c:idx val="0"/>
              <c:layout>
                <c:manualLayout>
                  <c:x val="-0.25144729113548497"/>
                  <c:y val="-2.549449108211400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86B1-4372-BC66-55358351FEAD}"/>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accent1">
                        <a:lumMod val="50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noFill/>
                      <a:round/>
                    </a:ln>
                    <a:effectLst/>
                  </c:spPr>
                </c15:leaderLines>
              </c:ext>
            </c:extLst>
          </c:dLbls>
          <c:cat>
            <c:numRef>
              <c:f>Sheet1!$A$2:$A$3</c:f>
              <c:numCache>
                <c:formatCode>General</c:formatCode>
                <c:ptCount val="2"/>
                <c:pt idx="0">
                  <c:v>2017</c:v>
                </c:pt>
                <c:pt idx="1">
                  <c:v>2018</c:v>
                </c:pt>
              </c:numCache>
            </c:numRef>
          </c:cat>
          <c:val>
            <c:numRef>
              <c:f>Sheet1!$C$2:$C$3</c:f>
              <c:numCache>
                <c:formatCode>"$"#,##0_);[Red]\("$"#,##0\)</c:formatCode>
                <c:ptCount val="2"/>
                <c:pt idx="0">
                  <c:v>20000</c:v>
                </c:pt>
                <c:pt idx="1">
                  <c:v>18000</c:v>
                </c:pt>
              </c:numCache>
            </c:numRef>
          </c:val>
          <c:smooth val="0"/>
          <c:extLst>
            <c:ext xmlns:c16="http://schemas.microsoft.com/office/drawing/2014/chart" uri="{C3380CC4-5D6E-409C-BE32-E72D297353CC}">
              <c16:uniqueId val="{00000001-86B1-4372-BC66-55358351FEAD}"/>
            </c:ext>
          </c:extLst>
        </c:ser>
        <c:ser>
          <c:idx val="2"/>
          <c:order val="2"/>
          <c:tx>
            <c:strRef>
              <c:f>Sheet1!$D$1</c:f>
              <c:strCache>
                <c:ptCount val="1"/>
                <c:pt idx="0">
                  <c:v>Series 3</c:v>
                </c:pt>
              </c:strCache>
            </c:strRef>
          </c:tx>
          <c:spPr>
            <a:ln w="28575" cap="rnd">
              <a:solidFill>
                <a:schemeClr val="tx2"/>
              </a:solidFill>
              <a:round/>
            </a:ln>
            <a:effectLst/>
          </c:spPr>
          <c:marker>
            <c:symbol val="circle"/>
            <c:size val="10"/>
            <c:spPr>
              <a:solidFill>
                <a:schemeClr val="accent4"/>
              </a:solidFill>
              <a:ln w="9525">
                <a:solidFill>
                  <a:schemeClr val="accent4"/>
                </a:solidFill>
              </a:ln>
              <a:effectLst/>
            </c:spPr>
          </c:marker>
          <c:dLbls>
            <c:dLbl>
              <c:idx val="0"/>
              <c:layout>
                <c:manualLayout>
                  <c:x val="-0.25144729113548497"/>
                  <c:y val="1.274724554105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86B1-4372-BC66-55358351FEAD}"/>
                </c:ext>
              </c:extLst>
            </c:dLbl>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accent4"/>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noFill/>
                      <a:round/>
                    </a:ln>
                    <a:effectLst/>
                  </c:spPr>
                </c15:leaderLines>
              </c:ext>
            </c:extLst>
          </c:dLbls>
          <c:cat>
            <c:numRef>
              <c:f>Sheet1!$A$2:$A$3</c:f>
              <c:numCache>
                <c:formatCode>General</c:formatCode>
                <c:ptCount val="2"/>
                <c:pt idx="0">
                  <c:v>2017</c:v>
                </c:pt>
                <c:pt idx="1">
                  <c:v>2018</c:v>
                </c:pt>
              </c:numCache>
            </c:numRef>
          </c:cat>
          <c:val>
            <c:numRef>
              <c:f>Sheet1!$D$2:$D$3</c:f>
              <c:numCache>
                <c:formatCode>"$"#,##0_);[Red]\("$"#,##0\)</c:formatCode>
                <c:ptCount val="2"/>
                <c:pt idx="0">
                  <c:v>19000</c:v>
                </c:pt>
                <c:pt idx="1">
                  <c:v>23000</c:v>
                </c:pt>
              </c:numCache>
            </c:numRef>
          </c:val>
          <c:smooth val="0"/>
          <c:extLst>
            <c:ext xmlns:c16="http://schemas.microsoft.com/office/drawing/2014/chart" uri="{C3380CC4-5D6E-409C-BE32-E72D297353CC}">
              <c16:uniqueId val="{00000002-86B1-4372-BC66-55358351FEAD}"/>
            </c:ext>
          </c:extLst>
        </c:ser>
        <c:dLbls>
          <c:showLegendKey val="0"/>
          <c:showVal val="0"/>
          <c:showCatName val="0"/>
          <c:showSerName val="0"/>
          <c:showPercent val="0"/>
          <c:showBubbleSize val="0"/>
        </c:dLbls>
        <c:marker val="1"/>
        <c:smooth val="0"/>
        <c:axId val="1980105440"/>
        <c:axId val="1980108160"/>
      </c:lineChart>
      <c:catAx>
        <c:axId val="1980105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80108160"/>
        <c:crosses val="autoZero"/>
        <c:auto val="1"/>
        <c:lblAlgn val="ctr"/>
        <c:lblOffset val="100"/>
        <c:noMultiLvlLbl val="0"/>
      </c:catAx>
      <c:valAx>
        <c:axId val="1980108160"/>
        <c:scaling>
          <c:orientation val="minMax"/>
        </c:scaling>
        <c:delete val="1"/>
        <c:axPos val="l"/>
        <c:numFmt formatCode="&quot;$&quot;#,##0_);[Red]\(&quot;$&quot;#,##0\)" sourceLinked="1"/>
        <c:majorTickMark val="none"/>
        <c:minorTickMark val="none"/>
        <c:tickLblPos val="nextTo"/>
        <c:crossAx val="1980105440"/>
        <c:crosses val="autoZero"/>
        <c:crossBetween val="between"/>
      </c:valAx>
      <c:spPr>
        <a:noFill/>
        <a:ln>
          <a:noFill/>
        </a:ln>
        <a:effectLst/>
      </c:spPr>
    </c:plotArea>
    <c:legend>
      <c:legendPos val="r"/>
      <c:layout>
        <c:manualLayout>
          <c:xMode val="edge"/>
          <c:yMode val="edge"/>
          <c:x val="0"/>
          <c:y val="0.81378883936831203"/>
          <c:w val="1"/>
          <c:h val="0.18399695404400501"/>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Rating</c:v>
                </c:pt>
              </c:strCache>
            </c:strRef>
          </c:tx>
          <c:spPr>
            <a:solidFill>
              <a:srgbClr val="BFBFBF"/>
            </a:solidFill>
          </c:spPr>
          <c:invertIfNegative val="0"/>
          <c:dPt>
            <c:idx val="0"/>
            <c:invertIfNegative val="0"/>
            <c:bubble3D val="0"/>
            <c:spPr>
              <a:solidFill>
                <a:srgbClr val="BFBFBF"/>
              </a:solidFill>
            </c:spPr>
            <c:extLst>
              <c:ext xmlns:c16="http://schemas.microsoft.com/office/drawing/2014/chart" uri="{C3380CC4-5D6E-409C-BE32-E72D297353CC}">
                <c16:uniqueId val="{00000001-C3BF-47C5-B274-0C62FC2ECB09}"/>
              </c:ext>
            </c:extLst>
          </c:dPt>
          <c:dPt>
            <c:idx val="1"/>
            <c:invertIfNegative val="0"/>
            <c:bubble3D val="0"/>
            <c:extLst>
              <c:ext xmlns:c16="http://schemas.microsoft.com/office/drawing/2014/chart" uri="{C3380CC4-5D6E-409C-BE32-E72D297353CC}">
                <c16:uniqueId val="{00000002-C3BF-47C5-B274-0C62FC2ECB09}"/>
              </c:ext>
            </c:extLst>
          </c:dPt>
          <c:dPt>
            <c:idx val="2"/>
            <c:invertIfNegative val="0"/>
            <c:bubble3D val="0"/>
            <c:extLst>
              <c:ext xmlns:c16="http://schemas.microsoft.com/office/drawing/2014/chart" uri="{C3380CC4-5D6E-409C-BE32-E72D297353CC}">
                <c16:uniqueId val="{00000003-C3BF-47C5-B274-0C62FC2ECB09}"/>
              </c:ext>
            </c:extLst>
          </c:dPt>
          <c:dPt>
            <c:idx val="3"/>
            <c:invertIfNegative val="0"/>
            <c:bubble3D val="0"/>
            <c:spPr>
              <a:solidFill>
                <a:srgbClr val="4F7199"/>
              </a:solidFill>
            </c:spPr>
            <c:extLst>
              <c:ext xmlns:c16="http://schemas.microsoft.com/office/drawing/2014/chart" uri="{C3380CC4-5D6E-409C-BE32-E72D297353CC}">
                <c16:uniqueId val="{00000005-C3BF-47C5-B274-0C62FC2ECB09}"/>
              </c:ext>
            </c:extLst>
          </c:dPt>
          <c:dLbls>
            <c:spPr>
              <a:ln>
                <a:noFill/>
              </a:ln>
            </c:spPr>
            <c:txPr>
              <a:bodyPr/>
              <a:lstStyle/>
              <a:p>
                <a:pPr>
                  <a:defRPr sz="1200" b="0">
                    <a:solidFill>
                      <a:schemeClr val="bg1"/>
                    </a:solidFill>
                    <a:latin typeface="Franklin Gothic Book" panose="020B0503020102020204" pitchFamily="34" charset="0"/>
                    <a:ea typeface="Arial" charset="0"/>
                    <a:cs typeface="Arial"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Sheet1!$A$2:$A$5</c:f>
              <c:numCache>
                <c:formatCode>General</c:formatCode>
                <c:ptCount val="4"/>
                <c:pt idx="0">
                  <c:v>2014</c:v>
                </c:pt>
                <c:pt idx="1">
                  <c:v>2015</c:v>
                </c:pt>
                <c:pt idx="2">
                  <c:v>2016</c:v>
                </c:pt>
                <c:pt idx="3">
                  <c:v>2017</c:v>
                </c:pt>
              </c:numCache>
            </c:numRef>
          </c:cat>
          <c:val>
            <c:numRef>
              <c:f>Sheet1!$B$2:$B$5</c:f>
              <c:numCache>
                <c:formatCode>0.00</c:formatCode>
                <c:ptCount val="4"/>
                <c:pt idx="0">
                  <c:v>3.72</c:v>
                </c:pt>
                <c:pt idx="1">
                  <c:v>3.87</c:v>
                </c:pt>
                <c:pt idx="2">
                  <c:v>4.03</c:v>
                </c:pt>
                <c:pt idx="3">
                  <c:v>4</c:v>
                </c:pt>
              </c:numCache>
            </c:numRef>
          </c:val>
          <c:extLst>
            <c:ext xmlns:c16="http://schemas.microsoft.com/office/drawing/2014/chart" uri="{C3380CC4-5D6E-409C-BE32-E72D297353CC}">
              <c16:uniqueId val="{00000006-C3BF-47C5-B274-0C62FC2ECB09}"/>
            </c:ext>
          </c:extLst>
        </c:ser>
        <c:dLbls>
          <c:showLegendKey val="0"/>
          <c:showVal val="0"/>
          <c:showCatName val="0"/>
          <c:showSerName val="0"/>
          <c:showPercent val="0"/>
          <c:showBubbleSize val="0"/>
        </c:dLbls>
        <c:gapWidth val="50"/>
        <c:axId val="1959723152"/>
        <c:axId val="1959721792"/>
      </c:barChart>
      <c:valAx>
        <c:axId val="1959721792"/>
        <c:scaling>
          <c:orientation val="minMax"/>
          <c:max val="5"/>
          <c:min val="1"/>
        </c:scaling>
        <c:delete val="1"/>
        <c:axPos val="l"/>
        <c:numFmt formatCode="0.00" sourceLinked="1"/>
        <c:majorTickMark val="out"/>
        <c:minorTickMark val="none"/>
        <c:tickLblPos val="nextTo"/>
        <c:crossAx val="1959723152"/>
        <c:crosses val="autoZero"/>
        <c:crossBetween val="between"/>
        <c:majorUnit val="1"/>
      </c:valAx>
      <c:catAx>
        <c:axId val="1959723152"/>
        <c:scaling>
          <c:orientation val="minMax"/>
        </c:scaling>
        <c:delete val="0"/>
        <c:axPos val="b"/>
        <c:numFmt formatCode="General" sourceLinked="1"/>
        <c:majorTickMark val="out"/>
        <c:minorTickMark val="none"/>
        <c:tickLblPos val="nextTo"/>
        <c:spPr>
          <a:ln>
            <a:noFill/>
          </a:ln>
        </c:spPr>
        <c:txPr>
          <a:bodyPr/>
          <a:lstStyle/>
          <a:p>
            <a:pPr>
              <a:defRPr sz="1400">
                <a:solidFill>
                  <a:srgbClr val="5A5A5A"/>
                </a:solidFill>
                <a:latin typeface="Franklin Gothic Book" panose="020B0503020102020204" pitchFamily="34" charset="0"/>
                <a:ea typeface="Arial" charset="0"/>
                <a:cs typeface="Arial" charset="0"/>
              </a:defRPr>
            </a:pPr>
            <a:endParaRPr lang="en-US"/>
          </a:p>
        </c:txPr>
        <c:crossAx val="1959721792"/>
        <c:crosses val="autoZero"/>
        <c:auto val="1"/>
        <c:lblAlgn val="ctr"/>
        <c:lblOffset val="50"/>
        <c:noMultiLvlLbl val="0"/>
      </c:catAx>
    </c:plotArea>
    <c:plotVisOnly val="1"/>
    <c:dispBlanksAs val="gap"/>
    <c:showDLblsOverMax val="0"/>
  </c:chart>
  <c:spPr>
    <a:noFill/>
    <a:ln>
      <a:noFill/>
    </a:ln>
  </c:spPr>
  <c:txPr>
    <a:bodyPr/>
    <a:lstStyle/>
    <a:p>
      <a:pPr>
        <a:defRPr sz="1800"/>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8358994864147"/>
          <c:y val="0.201507894671175"/>
          <c:w val="0.81337059817880297"/>
          <c:h val="0.71625003216426897"/>
        </c:manualLayout>
      </c:layout>
      <c:lineChart>
        <c:grouping val="standard"/>
        <c:varyColors val="0"/>
        <c:ser>
          <c:idx val="0"/>
          <c:order val="0"/>
          <c:tx>
            <c:strRef>
              <c:f>Sheet1!$B$1</c:f>
              <c:strCache>
                <c:ptCount val="1"/>
                <c:pt idx="0">
                  <c:v>My festival funding</c:v>
                </c:pt>
              </c:strCache>
            </c:strRef>
          </c:tx>
          <c:spPr>
            <a:ln w="28575" cap="rnd">
              <a:solidFill>
                <a:schemeClr val="accent4"/>
              </a:solidFill>
              <a:round/>
            </a:ln>
            <a:effectLst/>
          </c:spPr>
          <c:marker>
            <c:symbol val="circle"/>
            <c:size val="5"/>
            <c:spPr>
              <a:solidFill>
                <a:schemeClr val="accent4"/>
              </a:solidFill>
              <a:ln w="25400">
                <a:solidFill>
                  <a:schemeClr val="accent4"/>
                </a:solidFill>
              </a:ln>
              <a:effectLst/>
            </c:spPr>
          </c:marker>
          <c:dLbls>
            <c:dLbl>
              <c:idx val="4"/>
              <c:layout>
                <c:manualLayout>
                  <c:x val="-6.9765313053487002E-2"/>
                  <c:y val="-4.141707193646060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BE6-4C38-B04B-A3409D1D6848}"/>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accent4"/>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numRef>
              <c:f>Sheet1!$A$2:$A$8</c:f>
              <c:numCache>
                <c:formatCode>General</c:formatCode>
                <c:ptCount val="7"/>
                <c:pt idx="0">
                  <c:v>2012</c:v>
                </c:pt>
                <c:pt idx="1">
                  <c:v>2013</c:v>
                </c:pt>
                <c:pt idx="2">
                  <c:v>2014</c:v>
                </c:pt>
                <c:pt idx="3">
                  <c:v>2015</c:v>
                </c:pt>
                <c:pt idx="4">
                  <c:v>2016</c:v>
                </c:pt>
                <c:pt idx="5">
                  <c:v>2017</c:v>
                </c:pt>
                <c:pt idx="6">
                  <c:v>2018</c:v>
                </c:pt>
              </c:numCache>
            </c:numRef>
          </c:cat>
          <c:val>
            <c:numRef>
              <c:f>Sheet1!$B$2:$B$8</c:f>
              <c:numCache>
                <c:formatCode>"$"#,##0_);[Red]\("$"#,##0\)</c:formatCode>
                <c:ptCount val="7"/>
                <c:pt idx="0">
                  <c:v>10000</c:v>
                </c:pt>
                <c:pt idx="1">
                  <c:v>12500</c:v>
                </c:pt>
                <c:pt idx="2">
                  <c:v>13000</c:v>
                </c:pt>
                <c:pt idx="3">
                  <c:v>14000</c:v>
                </c:pt>
                <c:pt idx="4">
                  <c:v>19000</c:v>
                </c:pt>
                <c:pt idx="5">
                  <c:v>15000</c:v>
                </c:pt>
                <c:pt idx="6">
                  <c:v>16000</c:v>
                </c:pt>
              </c:numCache>
            </c:numRef>
          </c:val>
          <c:smooth val="0"/>
          <c:extLst>
            <c:ext xmlns:c16="http://schemas.microsoft.com/office/drawing/2014/chart" uri="{C3380CC4-5D6E-409C-BE32-E72D297353CC}">
              <c16:uniqueId val="{00000000-3BE6-4C38-B04B-A3409D1D6848}"/>
            </c:ext>
          </c:extLst>
        </c:ser>
        <c:dLbls>
          <c:showLegendKey val="0"/>
          <c:showVal val="0"/>
          <c:showCatName val="0"/>
          <c:showSerName val="0"/>
          <c:showPercent val="0"/>
          <c:showBubbleSize val="0"/>
        </c:dLbls>
        <c:marker val="1"/>
        <c:smooth val="0"/>
        <c:axId val="1962294736"/>
        <c:axId val="1962150496"/>
      </c:lineChart>
      <c:catAx>
        <c:axId val="19622947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62150496"/>
        <c:crosses val="autoZero"/>
        <c:auto val="1"/>
        <c:lblAlgn val="ctr"/>
        <c:lblOffset val="100"/>
        <c:tickLblSkip val="2"/>
        <c:tickMarkSkip val="3"/>
        <c:noMultiLvlLbl val="0"/>
      </c:catAx>
      <c:valAx>
        <c:axId val="1962150496"/>
        <c:scaling>
          <c:orientation val="minMax"/>
        </c:scaling>
        <c:delete val="0"/>
        <c:axPos val="l"/>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962294736"/>
        <c:crosses val="autoZero"/>
        <c:crossBetween val="between"/>
        <c:majorUnit val="5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632370945194299"/>
          <c:y val="0.201507894671175"/>
          <c:w val="0.73540576753492604"/>
          <c:h val="0.64816895719223"/>
        </c:manualLayout>
      </c:layout>
      <c:areaChart>
        <c:grouping val="standard"/>
        <c:varyColors val="0"/>
        <c:ser>
          <c:idx val="0"/>
          <c:order val="0"/>
          <c:tx>
            <c:strRef>
              <c:f>Sheet1!$B$1</c:f>
              <c:strCache>
                <c:ptCount val="1"/>
                <c:pt idx="0">
                  <c:v>My festival funding</c:v>
                </c:pt>
              </c:strCache>
            </c:strRef>
          </c:tx>
          <c:spPr>
            <a:solidFill>
              <a:schemeClr val="accent4"/>
            </a:solidFill>
            <a:ln>
              <a:solidFill>
                <a:schemeClr val="accent4"/>
              </a:solidFill>
            </a:ln>
            <a:effectLst/>
          </c:spPr>
          <c:dLbls>
            <c:dLbl>
              <c:idx val="4"/>
              <c:layout>
                <c:manualLayout>
                  <c:x val="-5.0108821095277804E-3"/>
                  <c:y val="-0.3450590124258179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BFC7-4962-A67C-63122D371E74}"/>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accent4"/>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numRef>
              <c:f>Sheet1!$A$2:$A$8</c:f>
              <c:numCache>
                <c:formatCode>General</c:formatCode>
                <c:ptCount val="7"/>
                <c:pt idx="0">
                  <c:v>2012</c:v>
                </c:pt>
                <c:pt idx="1">
                  <c:v>2013</c:v>
                </c:pt>
                <c:pt idx="2">
                  <c:v>2014</c:v>
                </c:pt>
                <c:pt idx="3">
                  <c:v>2015</c:v>
                </c:pt>
                <c:pt idx="4">
                  <c:v>2016</c:v>
                </c:pt>
                <c:pt idx="5">
                  <c:v>2017</c:v>
                </c:pt>
                <c:pt idx="6">
                  <c:v>2018</c:v>
                </c:pt>
              </c:numCache>
            </c:numRef>
          </c:cat>
          <c:val>
            <c:numRef>
              <c:f>Sheet1!$B$2:$B$8</c:f>
              <c:numCache>
                <c:formatCode>"$"#,##0_);[Red]\("$"#,##0\)</c:formatCode>
                <c:ptCount val="7"/>
                <c:pt idx="0">
                  <c:v>10000</c:v>
                </c:pt>
                <c:pt idx="1">
                  <c:v>12500</c:v>
                </c:pt>
                <c:pt idx="2">
                  <c:v>13000</c:v>
                </c:pt>
                <c:pt idx="3">
                  <c:v>14000</c:v>
                </c:pt>
                <c:pt idx="4">
                  <c:v>19000</c:v>
                </c:pt>
                <c:pt idx="5">
                  <c:v>15000</c:v>
                </c:pt>
                <c:pt idx="6">
                  <c:v>16000</c:v>
                </c:pt>
              </c:numCache>
            </c:numRef>
          </c:val>
          <c:extLst>
            <c:ext xmlns:c16="http://schemas.microsoft.com/office/drawing/2014/chart" uri="{C3380CC4-5D6E-409C-BE32-E72D297353CC}">
              <c16:uniqueId val="{00000001-BFC7-4962-A67C-63122D371E74}"/>
            </c:ext>
          </c:extLst>
        </c:ser>
        <c:dLbls>
          <c:showLegendKey val="0"/>
          <c:showVal val="0"/>
          <c:showCatName val="0"/>
          <c:showSerName val="0"/>
          <c:showPercent val="0"/>
          <c:showBubbleSize val="0"/>
        </c:dLbls>
        <c:axId val="1961295184"/>
        <c:axId val="1961297504"/>
      </c:areaChart>
      <c:catAx>
        <c:axId val="19612951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61297504"/>
        <c:crosses val="autoZero"/>
        <c:auto val="1"/>
        <c:lblAlgn val="ctr"/>
        <c:lblOffset val="100"/>
        <c:tickLblSkip val="2"/>
        <c:noMultiLvlLbl val="0"/>
      </c:catAx>
      <c:valAx>
        <c:axId val="1961297504"/>
        <c:scaling>
          <c:orientation val="minMax"/>
        </c:scaling>
        <c:delete val="0"/>
        <c:axPos val="l"/>
        <c:majorGridlines>
          <c:spPr>
            <a:ln w="9525" cap="flat" cmpd="sng" algn="ctr">
              <a:solidFill>
                <a:schemeClr val="tx1">
                  <a:lumMod val="15000"/>
                  <a:lumOff val="85000"/>
                </a:schemeClr>
              </a:solidFill>
              <a:round/>
            </a:ln>
            <a:effectLst/>
          </c:spPr>
        </c:majorGridlines>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961295184"/>
        <c:crosses val="autoZero"/>
        <c:crossBetween val="midCat"/>
        <c:majorUnit val="5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Rating</c:v>
                </c:pt>
              </c:strCache>
            </c:strRef>
          </c:tx>
          <c:spPr>
            <a:solidFill>
              <a:srgbClr val="BFBFBF"/>
            </a:solidFill>
          </c:spPr>
          <c:invertIfNegative val="0"/>
          <c:dPt>
            <c:idx val="0"/>
            <c:invertIfNegative val="0"/>
            <c:bubble3D val="0"/>
            <c:spPr>
              <a:solidFill>
                <a:srgbClr val="BFBFBF"/>
              </a:solidFill>
            </c:spPr>
            <c:extLst>
              <c:ext xmlns:c16="http://schemas.microsoft.com/office/drawing/2014/chart" uri="{C3380CC4-5D6E-409C-BE32-E72D297353CC}">
                <c16:uniqueId val="{00000001-2D82-6346-8703-EC673254B01D}"/>
              </c:ext>
            </c:extLst>
          </c:dPt>
          <c:dPt>
            <c:idx val="1"/>
            <c:invertIfNegative val="0"/>
            <c:bubble3D val="0"/>
            <c:extLst>
              <c:ext xmlns:c16="http://schemas.microsoft.com/office/drawing/2014/chart" uri="{C3380CC4-5D6E-409C-BE32-E72D297353CC}">
                <c16:uniqueId val="{00000002-2D82-6346-8703-EC673254B01D}"/>
              </c:ext>
            </c:extLst>
          </c:dPt>
          <c:dPt>
            <c:idx val="2"/>
            <c:invertIfNegative val="0"/>
            <c:bubble3D val="0"/>
            <c:extLst>
              <c:ext xmlns:c16="http://schemas.microsoft.com/office/drawing/2014/chart" uri="{C3380CC4-5D6E-409C-BE32-E72D297353CC}">
                <c16:uniqueId val="{00000003-2D82-6346-8703-EC673254B01D}"/>
              </c:ext>
            </c:extLst>
          </c:dPt>
          <c:dPt>
            <c:idx val="3"/>
            <c:invertIfNegative val="0"/>
            <c:bubble3D val="0"/>
            <c:spPr>
              <a:solidFill>
                <a:srgbClr val="4F7199"/>
              </a:solidFill>
            </c:spPr>
            <c:extLst>
              <c:ext xmlns:c16="http://schemas.microsoft.com/office/drawing/2014/chart" uri="{C3380CC4-5D6E-409C-BE32-E72D297353CC}">
                <c16:uniqueId val="{00000004-2D82-6346-8703-EC673254B01D}"/>
              </c:ext>
            </c:extLst>
          </c:dPt>
          <c:dLbls>
            <c:spPr>
              <a:ln>
                <a:noFill/>
              </a:ln>
            </c:spPr>
            <c:txPr>
              <a:bodyPr/>
              <a:lstStyle/>
              <a:p>
                <a:pPr>
                  <a:defRPr sz="1800" b="0">
                    <a:solidFill>
                      <a:schemeClr val="bg1"/>
                    </a:solidFill>
                    <a:latin typeface="Franklin Gothic Book" panose="020B0503020102020204" pitchFamily="34" charset="0"/>
                    <a:ea typeface="Arial" charset="0"/>
                    <a:cs typeface="Arial" charset="0"/>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Sheet1!$A$2:$A$5</c:f>
              <c:numCache>
                <c:formatCode>General</c:formatCode>
                <c:ptCount val="4"/>
                <c:pt idx="0">
                  <c:v>2014</c:v>
                </c:pt>
                <c:pt idx="1">
                  <c:v>2015</c:v>
                </c:pt>
                <c:pt idx="2">
                  <c:v>2016</c:v>
                </c:pt>
                <c:pt idx="3">
                  <c:v>2017</c:v>
                </c:pt>
              </c:numCache>
            </c:numRef>
          </c:cat>
          <c:val>
            <c:numRef>
              <c:f>Sheet1!$B$2:$B$5</c:f>
              <c:numCache>
                <c:formatCode>0.00</c:formatCode>
                <c:ptCount val="4"/>
                <c:pt idx="0">
                  <c:v>3.72</c:v>
                </c:pt>
                <c:pt idx="1">
                  <c:v>3.87</c:v>
                </c:pt>
                <c:pt idx="2">
                  <c:v>4.03</c:v>
                </c:pt>
                <c:pt idx="3">
                  <c:v>4</c:v>
                </c:pt>
              </c:numCache>
            </c:numRef>
          </c:val>
          <c:extLst>
            <c:ext xmlns:c16="http://schemas.microsoft.com/office/drawing/2014/chart" uri="{C3380CC4-5D6E-409C-BE32-E72D297353CC}">
              <c16:uniqueId val="{00000005-2D82-6346-8703-EC673254B01D}"/>
            </c:ext>
          </c:extLst>
        </c:ser>
        <c:dLbls>
          <c:showLegendKey val="0"/>
          <c:showVal val="0"/>
          <c:showCatName val="0"/>
          <c:showSerName val="0"/>
          <c:showPercent val="0"/>
          <c:showBubbleSize val="0"/>
        </c:dLbls>
        <c:gapWidth val="50"/>
        <c:axId val="1959938304"/>
        <c:axId val="1959936256"/>
      </c:barChart>
      <c:valAx>
        <c:axId val="1959936256"/>
        <c:scaling>
          <c:orientation val="minMax"/>
          <c:min val="1"/>
        </c:scaling>
        <c:delete val="1"/>
        <c:axPos val="l"/>
        <c:numFmt formatCode="0.00" sourceLinked="1"/>
        <c:majorTickMark val="out"/>
        <c:minorTickMark val="none"/>
        <c:tickLblPos val="nextTo"/>
        <c:crossAx val="1959938304"/>
        <c:crosses val="autoZero"/>
        <c:crossBetween val="between"/>
      </c:valAx>
      <c:catAx>
        <c:axId val="1959938304"/>
        <c:scaling>
          <c:orientation val="minMax"/>
        </c:scaling>
        <c:delete val="0"/>
        <c:axPos val="b"/>
        <c:numFmt formatCode="General" sourceLinked="1"/>
        <c:majorTickMark val="out"/>
        <c:minorTickMark val="none"/>
        <c:tickLblPos val="nextTo"/>
        <c:spPr>
          <a:ln>
            <a:noFill/>
          </a:ln>
        </c:spPr>
        <c:txPr>
          <a:bodyPr/>
          <a:lstStyle/>
          <a:p>
            <a:pPr>
              <a:defRPr sz="1800">
                <a:solidFill>
                  <a:srgbClr val="5A5A5A"/>
                </a:solidFill>
                <a:latin typeface="Franklin Gothic Book" panose="020B0503020102020204" pitchFamily="34" charset="0"/>
                <a:ea typeface="Arial" charset="0"/>
                <a:cs typeface="Arial" charset="0"/>
              </a:defRPr>
            </a:pPr>
            <a:endParaRPr lang="en-US"/>
          </a:p>
        </c:txPr>
        <c:crossAx val="1959936256"/>
        <c:crosses val="autoZero"/>
        <c:auto val="1"/>
        <c:lblAlgn val="ctr"/>
        <c:lblOffset val="50"/>
        <c:noMultiLvlLbl val="0"/>
      </c:catAx>
    </c:plotArea>
    <c:plotVisOnly val="1"/>
    <c:dispBlanksAs val="gap"/>
    <c:showDLblsOverMax val="0"/>
  </c:chart>
  <c:spPr>
    <a:noFill/>
    <a:ln>
      <a:noFill/>
    </a:ln>
  </c:spPr>
  <c:txPr>
    <a:bodyPr/>
    <a:lstStyle/>
    <a:p>
      <a:pPr>
        <a:defRPr sz="1800"/>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77189792893"/>
          <c:y val="4.6739900317209003E-2"/>
          <c:w val="0.85232460679344502"/>
          <c:h val="0.729189389555427"/>
        </c:manualLayout>
      </c:layout>
      <c:lineChart>
        <c:grouping val="standard"/>
        <c:varyColors val="0"/>
        <c:ser>
          <c:idx val="0"/>
          <c:order val="0"/>
          <c:tx>
            <c:strRef>
              <c:f>Sheet1!$B$1</c:f>
              <c:strCache>
                <c:ptCount val="1"/>
                <c:pt idx="0">
                  <c:v>Festival 1</c:v>
                </c:pt>
              </c:strCache>
            </c:strRef>
          </c:tx>
          <c:spPr>
            <a:ln w="28575" cap="rnd">
              <a:solidFill>
                <a:schemeClr val="accent1"/>
              </a:solidFill>
              <a:round/>
            </a:ln>
            <a:effectLst/>
          </c:spPr>
          <c:marker>
            <c:symbol val="circle"/>
            <c:size val="10"/>
            <c:spPr>
              <a:solidFill>
                <a:schemeClr val="accent1"/>
              </a:solidFill>
              <a:ln w="9525">
                <a:solidFill>
                  <a:schemeClr val="accent1"/>
                </a:solidFill>
              </a:ln>
              <a:effectLst/>
            </c:spPr>
          </c:marker>
          <c:dLbls>
            <c:dLbl>
              <c:idx val="0"/>
              <c:layout>
                <c:manualLayout>
                  <c:x val="-0.25144729113548497"/>
                  <c:y val="-4.2490818470190001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86B1-4372-BC66-55358351FEAD}"/>
                </c:ext>
              </c:extLst>
            </c:dLbl>
            <c:spPr>
              <a:noFill/>
              <a:ln>
                <a:noFill/>
              </a:ln>
              <a:effectLst/>
            </c:spPr>
            <c:txPr>
              <a:bodyPr rot="0" spcFirstLastPara="1" vertOverflow="ellipsis" vert="horz" wrap="square" anchor="ctr" anchorCtr="1"/>
              <a:lstStyle/>
              <a:p>
                <a:pPr>
                  <a:defRPr sz="1800" b="0" i="0" u="none" strike="noStrike" kern="1200" baseline="0">
                    <a:solidFill>
                      <a:schemeClr val="accen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2017</c:v>
                </c:pt>
                <c:pt idx="1">
                  <c:v>2018</c:v>
                </c:pt>
              </c:numCache>
            </c:numRef>
          </c:cat>
          <c:val>
            <c:numRef>
              <c:f>Sheet1!$B$2:$B$3</c:f>
              <c:numCache>
                <c:formatCode>"$"#,##0_);[Red]\("$"#,##0\)</c:formatCode>
                <c:ptCount val="2"/>
                <c:pt idx="0">
                  <c:v>15000</c:v>
                </c:pt>
                <c:pt idx="1">
                  <c:v>12000</c:v>
                </c:pt>
              </c:numCache>
            </c:numRef>
          </c:val>
          <c:smooth val="0"/>
          <c:extLst>
            <c:ext xmlns:c16="http://schemas.microsoft.com/office/drawing/2014/chart" uri="{C3380CC4-5D6E-409C-BE32-E72D297353CC}">
              <c16:uniqueId val="{00000000-86B1-4372-BC66-55358351FEAD}"/>
            </c:ext>
          </c:extLst>
        </c:ser>
        <c:ser>
          <c:idx val="1"/>
          <c:order val="1"/>
          <c:tx>
            <c:strRef>
              <c:f>Sheet1!$C$1</c:f>
              <c:strCache>
                <c:ptCount val="1"/>
                <c:pt idx="0">
                  <c:v>Festival 2</c:v>
                </c:pt>
              </c:strCache>
            </c:strRef>
          </c:tx>
          <c:spPr>
            <a:ln w="28575" cap="rnd">
              <a:solidFill>
                <a:schemeClr val="accent1">
                  <a:lumMod val="50000"/>
                </a:schemeClr>
              </a:solidFill>
              <a:round/>
            </a:ln>
            <a:effectLst/>
          </c:spPr>
          <c:marker>
            <c:symbol val="circle"/>
            <c:size val="10"/>
            <c:spPr>
              <a:solidFill>
                <a:schemeClr val="accent1">
                  <a:lumMod val="50000"/>
                </a:schemeClr>
              </a:solidFill>
              <a:ln w="9525">
                <a:solidFill>
                  <a:schemeClr val="accent1">
                    <a:lumMod val="50000"/>
                  </a:schemeClr>
                </a:solidFill>
              </a:ln>
              <a:effectLst/>
            </c:spPr>
          </c:marker>
          <c:dLbls>
            <c:dLbl>
              <c:idx val="0"/>
              <c:layout>
                <c:manualLayout>
                  <c:x val="-0.25144729113548497"/>
                  <c:y val="-2.549449108211400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86B1-4372-BC66-55358351FEAD}"/>
                </c:ext>
              </c:extLst>
            </c:dLbl>
            <c:spPr>
              <a:noFill/>
              <a:ln>
                <a:noFill/>
              </a:ln>
              <a:effectLst/>
            </c:spPr>
            <c:txPr>
              <a:bodyPr rot="0" spcFirstLastPara="1" vertOverflow="ellipsis" vert="horz" wrap="square" anchor="ctr" anchorCtr="1"/>
              <a:lstStyle/>
              <a:p>
                <a:pPr>
                  <a:defRPr sz="1800" b="0" i="0" u="none" strike="noStrike" kern="1200" baseline="0">
                    <a:solidFill>
                      <a:schemeClr val="accent1">
                        <a:lumMod val="50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2017</c:v>
                </c:pt>
                <c:pt idx="1">
                  <c:v>2018</c:v>
                </c:pt>
              </c:numCache>
            </c:numRef>
          </c:cat>
          <c:val>
            <c:numRef>
              <c:f>Sheet1!$C$2:$C$3</c:f>
              <c:numCache>
                <c:formatCode>"$"#,##0_);[Red]\("$"#,##0\)</c:formatCode>
                <c:ptCount val="2"/>
                <c:pt idx="0">
                  <c:v>20000</c:v>
                </c:pt>
                <c:pt idx="1">
                  <c:v>18000</c:v>
                </c:pt>
              </c:numCache>
            </c:numRef>
          </c:val>
          <c:smooth val="0"/>
          <c:extLst>
            <c:ext xmlns:c16="http://schemas.microsoft.com/office/drawing/2014/chart" uri="{C3380CC4-5D6E-409C-BE32-E72D297353CC}">
              <c16:uniqueId val="{00000001-86B1-4372-BC66-55358351FEAD}"/>
            </c:ext>
          </c:extLst>
        </c:ser>
        <c:ser>
          <c:idx val="2"/>
          <c:order val="2"/>
          <c:tx>
            <c:strRef>
              <c:f>Sheet1!$D$1</c:f>
              <c:strCache>
                <c:ptCount val="1"/>
                <c:pt idx="0">
                  <c:v>Festival 3</c:v>
                </c:pt>
              </c:strCache>
            </c:strRef>
          </c:tx>
          <c:spPr>
            <a:ln w="28575" cap="rnd">
              <a:solidFill>
                <a:schemeClr val="tx2"/>
              </a:solidFill>
              <a:round/>
            </a:ln>
            <a:effectLst/>
          </c:spPr>
          <c:marker>
            <c:symbol val="circle"/>
            <c:size val="10"/>
            <c:spPr>
              <a:solidFill>
                <a:schemeClr val="accent4"/>
              </a:solidFill>
              <a:ln w="9525">
                <a:solidFill>
                  <a:schemeClr val="accent4"/>
                </a:solidFill>
              </a:ln>
              <a:effectLst/>
            </c:spPr>
          </c:marker>
          <c:dLbls>
            <c:dLbl>
              <c:idx val="0"/>
              <c:layout>
                <c:manualLayout>
                  <c:x val="-0.25144729113548497"/>
                  <c:y val="1.274724554105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86B1-4372-BC66-55358351FEAD}"/>
                </c:ext>
              </c:extLst>
            </c:dLbl>
            <c:spPr>
              <a:noFill/>
              <a:ln>
                <a:noFill/>
              </a:ln>
              <a:effectLst/>
            </c:spPr>
            <c:txPr>
              <a:bodyPr rot="0" spcFirstLastPara="1" vertOverflow="ellipsis" vert="horz" wrap="square" anchor="ctr" anchorCtr="1"/>
              <a:lstStyle/>
              <a:p>
                <a:pPr>
                  <a:defRPr sz="1800"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Sheet1!$A$2:$A$3</c:f>
              <c:numCache>
                <c:formatCode>General</c:formatCode>
                <c:ptCount val="2"/>
                <c:pt idx="0">
                  <c:v>2017</c:v>
                </c:pt>
                <c:pt idx="1">
                  <c:v>2018</c:v>
                </c:pt>
              </c:numCache>
            </c:numRef>
          </c:cat>
          <c:val>
            <c:numRef>
              <c:f>Sheet1!$D$2:$D$3</c:f>
              <c:numCache>
                <c:formatCode>"$"#,##0_);[Red]\("$"#,##0\)</c:formatCode>
                <c:ptCount val="2"/>
                <c:pt idx="0">
                  <c:v>19000</c:v>
                </c:pt>
                <c:pt idx="1">
                  <c:v>23000</c:v>
                </c:pt>
              </c:numCache>
            </c:numRef>
          </c:val>
          <c:smooth val="0"/>
          <c:extLst>
            <c:ext xmlns:c16="http://schemas.microsoft.com/office/drawing/2014/chart" uri="{C3380CC4-5D6E-409C-BE32-E72D297353CC}">
              <c16:uniqueId val="{00000002-86B1-4372-BC66-55358351FEAD}"/>
            </c:ext>
          </c:extLst>
        </c:ser>
        <c:dLbls>
          <c:showLegendKey val="0"/>
          <c:showVal val="0"/>
          <c:showCatName val="0"/>
          <c:showSerName val="0"/>
          <c:showPercent val="0"/>
          <c:showBubbleSize val="0"/>
        </c:dLbls>
        <c:marker val="1"/>
        <c:smooth val="0"/>
        <c:axId val="1962126368"/>
        <c:axId val="1962128416"/>
      </c:lineChart>
      <c:catAx>
        <c:axId val="19621263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1962128416"/>
        <c:crosses val="autoZero"/>
        <c:auto val="1"/>
        <c:lblAlgn val="ctr"/>
        <c:lblOffset val="100"/>
        <c:noMultiLvlLbl val="0"/>
      </c:catAx>
      <c:valAx>
        <c:axId val="1962128416"/>
        <c:scaling>
          <c:orientation val="minMax"/>
        </c:scaling>
        <c:delete val="1"/>
        <c:axPos val="l"/>
        <c:numFmt formatCode="&quot;$&quot;#,##0_);[Red]\(&quot;$&quot;#,##0\)" sourceLinked="1"/>
        <c:majorTickMark val="none"/>
        <c:minorTickMark val="none"/>
        <c:tickLblPos val="nextTo"/>
        <c:crossAx val="1962126368"/>
        <c:crosses val="autoZero"/>
        <c:crossBetween val="between"/>
      </c:valAx>
      <c:spPr>
        <a:noFill/>
        <a:ln>
          <a:noFill/>
        </a:ln>
        <a:effectLst/>
      </c:spPr>
    </c:plotArea>
    <c:legend>
      <c:legendPos val="r"/>
      <c:layout>
        <c:manualLayout>
          <c:xMode val="edge"/>
          <c:yMode val="edge"/>
          <c:x val="0"/>
          <c:y val="0.86328768207969997"/>
          <c:w val="1"/>
          <c:h val="0.13449809912372801"/>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6163336940153"/>
          <c:y val="4.3552537677089498E-2"/>
          <c:w val="0.77766648666538896"/>
          <c:h val="0.60875544526310099"/>
        </c:manualLayout>
      </c:layout>
      <c:scatterChart>
        <c:scatterStyle val="lineMarker"/>
        <c:varyColors val="0"/>
        <c:ser>
          <c:idx val="0"/>
          <c:order val="0"/>
          <c:tx>
            <c:strRef>
              <c:f>'Dot Plot'!$A$1</c:f>
              <c:strCache>
                <c:ptCount val="1"/>
                <c:pt idx="0">
                  <c:v>Group A</c:v>
                </c:pt>
              </c:strCache>
            </c:strRef>
          </c:tx>
          <c:spPr>
            <a:ln w="19050" cap="rnd">
              <a:noFill/>
              <a:round/>
            </a:ln>
            <a:effectLst/>
          </c:spPr>
          <c:marker>
            <c:symbol val="circle"/>
            <c:size val="5"/>
            <c:spPr>
              <a:solidFill>
                <a:schemeClr val="bg2">
                  <a:lumMod val="50000"/>
                </a:schemeClr>
              </a:solidFill>
              <a:ln w="508000">
                <a:solidFill>
                  <a:schemeClr val="bg2">
                    <a:lumMod val="50000"/>
                  </a:schemeClr>
                </a:solidFill>
              </a:ln>
              <a:effectLst/>
            </c:spPr>
          </c:marker>
          <c:xVal>
            <c:numRef>
              <c:f>'Dot Plot'!$A$2:$A$4</c:f>
              <c:numCache>
                <c:formatCode>0%</c:formatCode>
                <c:ptCount val="3"/>
                <c:pt idx="0">
                  <c:v>0.25</c:v>
                </c:pt>
                <c:pt idx="1">
                  <c:v>0.15</c:v>
                </c:pt>
                <c:pt idx="2">
                  <c:v>0.2</c:v>
                </c:pt>
              </c:numCache>
            </c:numRef>
          </c:xVal>
          <c:yVal>
            <c:numRef>
              <c:f>'Dot Plot'!$C$2:$C$4</c:f>
              <c:numCache>
                <c:formatCode>General</c:formatCode>
                <c:ptCount val="3"/>
                <c:pt idx="0">
                  <c:v>3</c:v>
                </c:pt>
                <c:pt idx="1">
                  <c:v>2</c:v>
                </c:pt>
                <c:pt idx="2">
                  <c:v>1</c:v>
                </c:pt>
              </c:numCache>
            </c:numRef>
          </c:yVal>
          <c:smooth val="0"/>
          <c:extLst>
            <c:ext xmlns:c16="http://schemas.microsoft.com/office/drawing/2014/chart" uri="{C3380CC4-5D6E-409C-BE32-E72D297353CC}">
              <c16:uniqueId val="{00000000-8856-4075-A495-32938990D86D}"/>
            </c:ext>
          </c:extLst>
        </c:ser>
        <c:ser>
          <c:idx val="1"/>
          <c:order val="1"/>
          <c:tx>
            <c:strRef>
              <c:f>'Dot Plot'!$B$1</c:f>
              <c:strCache>
                <c:ptCount val="1"/>
                <c:pt idx="0">
                  <c:v>Group B</c:v>
                </c:pt>
              </c:strCache>
            </c:strRef>
          </c:tx>
          <c:spPr>
            <a:ln w="25400" cap="rnd">
              <a:noFill/>
              <a:round/>
            </a:ln>
            <a:effectLst/>
          </c:spPr>
          <c:marker>
            <c:symbol val="circle"/>
            <c:size val="5"/>
            <c:spPr>
              <a:solidFill>
                <a:schemeClr val="accent4"/>
              </a:solidFill>
              <a:ln w="508000">
                <a:solidFill>
                  <a:schemeClr val="tx2"/>
                </a:solidFill>
              </a:ln>
              <a:effectLst/>
            </c:spPr>
          </c:marker>
          <c:errBars>
            <c:errDir val="x"/>
            <c:errBarType val="both"/>
            <c:errValType val="cust"/>
            <c:noEndCap val="0"/>
            <c:plus>
              <c:numLit>
                <c:formatCode>General</c:formatCode>
                <c:ptCount val="1"/>
                <c:pt idx="0">
                  <c:v>0</c:v>
                </c:pt>
              </c:numLit>
            </c:plus>
            <c:minus>
              <c:numRef>
                <c:f>'Dot Plot'!$D$2:$D$4</c:f>
                <c:numCache>
                  <c:formatCode>General</c:formatCode>
                  <c:ptCount val="3"/>
                  <c:pt idx="0">
                    <c:v>0.5</c:v>
                  </c:pt>
                  <c:pt idx="1">
                    <c:v>0.35</c:v>
                  </c:pt>
                  <c:pt idx="2">
                    <c:v>0.2</c:v>
                  </c:pt>
                </c:numCache>
              </c:numRef>
            </c:minus>
            <c:spPr>
              <a:noFill/>
              <a:ln w="25400" cap="flat" cmpd="sng" algn="ctr">
                <a:solidFill>
                  <a:schemeClr val="tx1"/>
                </a:solidFill>
                <a:round/>
              </a:ln>
              <a:effectLst/>
            </c:spPr>
          </c:errBars>
          <c:xVal>
            <c:numRef>
              <c:f>'Dot Plot'!$B$2:$B$4</c:f>
              <c:numCache>
                <c:formatCode>0%</c:formatCode>
                <c:ptCount val="3"/>
                <c:pt idx="0">
                  <c:v>0.75</c:v>
                </c:pt>
                <c:pt idx="1">
                  <c:v>0.5</c:v>
                </c:pt>
                <c:pt idx="2">
                  <c:v>0.4</c:v>
                </c:pt>
              </c:numCache>
            </c:numRef>
          </c:xVal>
          <c:yVal>
            <c:numRef>
              <c:f>'Dot Plot'!$C$2:$C$4</c:f>
              <c:numCache>
                <c:formatCode>General</c:formatCode>
                <c:ptCount val="3"/>
                <c:pt idx="0">
                  <c:v>3</c:v>
                </c:pt>
                <c:pt idx="1">
                  <c:v>2</c:v>
                </c:pt>
                <c:pt idx="2">
                  <c:v>1</c:v>
                </c:pt>
              </c:numCache>
            </c:numRef>
          </c:yVal>
          <c:smooth val="0"/>
          <c:extLst>
            <c:ext xmlns:c16="http://schemas.microsoft.com/office/drawing/2014/chart" uri="{C3380CC4-5D6E-409C-BE32-E72D297353CC}">
              <c16:uniqueId val="{00000002-8856-4075-A495-32938990D86D}"/>
            </c:ext>
          </c:extLst>
        </c:ser>
        <c:dLbls>
          <c:showLegendKey val="0"/>
          <c:showVal val="0"/>
          <c:showCatName val="0"/>
          <c:showSerName val="0"/>
          <c:showPercent val="0"/>
          <c:showBubbleSize val="0"/>
        </c:dLbls>
        <c:axId val="1960498560"/>
        <c:axId val="1960500880"/>
      </c:scatterChart>
      <c:valAx>
        <c:axId val="1960498560"/>
        <c:scaling>
          <c:orientation val="minMax"/>
        </c:scaling>
        <c:delete val="0"/>
        <c:axPos val="b"/>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960500880"/>
        <c:crosses val="autoZero"/>
        <c:crossBetween val="midCat"/>
      </c:valAx>
      <c:valAx>
        <c:axId val="1960500880"/>
        <c:scaling>
          <c:orientation val="minMax"/>
        </c:scaling>
        <c:delete val="1"/>
        <c:axPos val="l"/>
        <c:numFmt formatCode="General" sourceLinked="1"/>
        <c:majorTickMark val="none"/>
        <c:minorTickMark val="none"/>
        <c:tickLblPos val="nextTo"/>
        <c:crossAx val="196049856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userShapes r:id="rId4"/>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2632370945194299"/>
          <c:y val="0.201507894671175"/>
          <c:w val="0.57203311944296997"/>
          <c:h val="0.64816895719223"/>
        </c:manualLayout>
      </c:layout>
      <c:lineChart>
        <c:grouping val="standard"/>
        <c:varyColors val="0"/>
        <c:ser>
          <c:idx val="0"/>
          <c:order val="0"/>
          <c:tx>
            <c:strRef>
              <c:f>Sheet1!$B$1</c:f>
              <c:strCache>
                <c:ptCount val="1"/>
                <c:pt idx="0">
                  <c:v>My festival funding</c:v>
                </c:pt>
              </c:strCache>
            </c:strRef>
          </c:tx>
          <c:spPr>
            <a:ln w="28575" cap="rnd">
              <a:solidFill>
                <a:schemeClr val="accent4"/>
              </a:solidFill>
              <a:round/>
            </a:ln>
            <a:effectLst/>
          </c:spPr>
          <c:marker>
            <c:symbol val="circle"/>
            <c:size val="5"/>
            <c:spPr>
              <a:solidFill>
                <a:schemeClr val="accent4"/>
              </a:solidFill>
              <a:ln w="38100">
                <a:solidFill>
                  <a:schemeClr val="accent4"/>
                </a:solidFill>
              </a:ln>
              <a:effectLst/>
            </c:spPr>
          </c:marker>
          <c:dLbls>
            <c:dLbl>
              <c:idx val="6"/>
              <c:layout>
                <c:manualLayout>
                  <c:x val="2.8029192564254101E-3"/>
                  <c:y val="1.02284638502812E-2"/>
                </c:manualLayout>
              </c:layout>
              <c:spPr>
                <a:noFill/>
                <a:ln>
                  <a:noFill/>
                </a:ln>
                <a:effectLst/>
              </c:spPr>
              <c:txPr>
                <a:bodyPr rot="0" spcFirstLastPara="1" vertOverflow="ellipsis" vert="horz" wrap="square" lIns="38100" tIns="19050" rIns="38100" bIns="19050" anchor="ctr" anchorCtr="0">
                  <a:spAutoFit/>
                </a:bodyPr>
                <a:lstStyle/>
                <a:p>
                  <a:pPr algn="l">
                    <a:defRPr sz="1600" b="0" i="0" u="none" strike="noStrike" kern="1200" baseline="0">
                      <a:solidFill>
                        <a:schemeClr val="accent4"/>
                      </a:solidFill>
                      <a:latin typeface="+mn-lt"/>
                      <a:ea typeface="+mn-ea"/>
                      <a:cs typeface="+mn-cs"/>
                    </a:defRPr>
                  </a:pPr>
                  <a:endParaRPr lang="en-US"/>
                </a:p>
              </c:txPr>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4-468E-45E1-ACC6-4F243ADB3A2E}"/>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accent4"/>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numRef>
              <c:f>Sheet1!$A$2:$A$8</c:f>
              <c:numCache>
                <c:formatCode>General</c:formatCode>
                <c:ptCount val="7"/>
                <c:pt idx="0">
                  <c:v>2012</c:v>
                </c:pt>
                <c:pt idx="1">
                  <c:v>2013</c:v>
                </c:pt>
                <c:pt idx="2">
                  <c:v>2014</c:v>
                </c:pt>
                <c:pt idx="3">
                  <c:v>2015</c:v>
                </c:pt>
                <c:pt idx="4">
                  <c:v>2016</c:v>
                </c:pt>
                <c:pt idx="5">
                  <c:v>2017</c:v>
                </c:pt>
                <c:pt idx="6">
                  <c:v>2018</c:v>
                </c:pt>
              </c:numCache>
            </c:numRef>
          </c:cat>
          <c:val>
            <c:numRef>
              <c:f>Sheet1!$B$2:$B$8</c:f>
              <c:numCache>
                <c:formatCode>"$"#,##0_);[Red]\("$"#,##0\)</c:formatCode>
                <c:ptCount val="7"/>
                <c:pt idx="0">
                  <c:v>10000</c:v>
                </c:pt>
                <c:pt idx="1">
                  <c:v>12500</c:v>
                </c:pt>
                <c:pt idx="2">
                  <c:v>13000</c:v>
                </c:pt>
                <c:pt idx="3">
                  <c:v>14000</c:v>
                </c:pt>
                <c:pt idx="4">
                  <c:v>19000</c:v>
                </c:pt>
                <c:pt idx="5">
                  <c:v>15000</c:v>
                </c:pt>
                <c:pt idx="6">
                  <c:v>16000</c:v>
                </c:pt>
              </c:numCache>
            </c:numRef>
          </c:val>
          <c:smooth val="0"/>
          <c:extLst>
            <c:ext xmlns:c16="http://schemas.microsoft.com/office/drawing/2014/chart" uri="{C3380CC4-5D6E-409C-BE32-E72D297353CC}">
              <c16:uniqueId val="{00000001-468E-45E1-ACC6-4F243ADB3A2E}"/>
            </c:ext>
          </c:extLst>
        </c:ser>
        <c:ser>
          <c:idx val="1"/>
          <c:order val="1"/>
          <c:tx>
            <c:strRef>
              <c:f>Sheet1!$C$1</c:f>
              <c:strCache>
                <c:ptCount val="1"/>
                <c:pt idx="0">
                  <c:v>Average festival</c:v>
                </c:pt>
              </c:strCache>
            </c:strRef>
          </c:tx>
          <c:spPr>
            <a:ln w="28575" cap="rnd">
              <a:solidFill>
                <a:schemeClr val="bg2">
                  <a:lumMod val="75000"/>
                </a:schemeClr>
              </a:solidFill>
              <a:round/>
            </a:ln>
            <a:effectLst/>
          </c:spPr>
          <c:marker>
            <c:symbol val="circle"/>
            <c:size val="5"/>
            <c:spPr>
              <a:solidFill>
                <a:schemeClr val="bg2">
                  <a:lumMod val="75000"/>
                </a:schemeClr>
              </a:solidFill>
              <a:ln w="38100">
                <a:solidFill>
                  <a:schemeClr val="bg2">
                    <a:lumMod val="75000"/>
                  </a:schemeClr>
                </a:solidFill>
              </a:ln>
              <a:effectLst/>
            </c:spPr>
          </c:marker>
          <c:dLbls>
            <c:dLbl>
              <c:idx val="6"/>
              <c:layout>
                <c:manualLayout>
                  <c:x val="3.02636837728155E-3"/>
                  <c:y val="-8.1318966715590198E-3"/>
                </c:manualLayout>
              </c:layout>
              <c:showLegendKey val="0"/>
              <c:showVal val="0"/>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3-468E-45E1-ACC6-4F243ADB3A2E}"/>
                </c:ext>
              </c:extLst>
            </c:dLbl>
            <c:spPr>
              <a:noFill/>
              <a:ln>
                <a:noFill/>
              </a:ln>
              <a:effectLst/>
            </c:spPr>
            <c:txPr>
              <a:bodyPr rot="0" spcFirstLastPara="1" vertOverflow="ellipsis" vert="horz" wrap="square" lIns="38100" tIns="19050" rIns="38100" bIns="19050" anchor="ctr" anchorCtr="0">
                <a:spAutoFit/>
              </a:bodyPr>
              <a:lstStyle/>
              <a:p>
                <a:pPr algn="l">
                  <a:defRPr sz="1600" b="0" i="0" u="none" strike="noStrike" kern="1200" baseline="0">
                    <a:solidFill>
                      <a:schemeClr val="bg2">
                        <a:lumMod val="6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numRef>
              <c:f>Sheet1!$A$2:$A$8</c:f>
              <c:numCache>
                <c:formatCode>General</c:formatCode>
                <c:ptCount val="7"/>
                <c:pt idx="0">
                  <c:v>2012</c:v>
                </c:pt>
                <c:pt idx="1">
                  <c:v>2013</c:v>
                </c:pt>
                <c:pt idx="2">
                  <c:v>2014</c:v>
                </c:pt>
                <c:pt idx="3">
                  <c:v>2015</c:v>
                </c:pt>
                <c:pt idx="4">
                  <c:v>2016</c:v>
                </c:pt>
                <c:pt idx="5">
                  <c:v>2017</c:v>
                </c:pt>
                <c:pt idx="6">
                  <c:v>2018</c:v>
                </c:pt>
              </c:numCache>
            </c:numRef>
          </c:cat>
          <c:val>
            <c:numRef>
              <c:f>Sheet1!$C$2:$C$8</c:f>
              <c:numCache>
                <c:formatCode>"$"#,##0_);[Red]\("$"#,##0\)</c:formatCode>
                <c:ptCount val="7"/>
                <c:pt idx="0">
                  <c:v>12000</c:v>
                </c:pt>
                <c:pt idx="1">
                  <c:v>10000</c:v>
                </c:pt>
                <c:pt idx="2">
                  <c:v>9000</c:v>
                </c:pt>
                <c:pt idx="3">
                  <c:v>12000</c:v>
                </c:pt>
                <c:pt idx="4">
                  <c:v>15000</c:v>
                </c:pt>
                <c:pt idx="5">
                  <c:v>18000</c:v>
                </c:pt>
                <c:pt idx="6">
                  <c:v>19000</c:v>
                </c:pt>
              </c:numCache>
            </c:numRef>
          </c:val>
          <c:smooth val="0"/>
          <c:extLst>
            <c:ext xmlns:c16="http://schemas.microsoft.com/office/drawing/2014/chart" uri="{C3380CC4-5D6E-409C-BE32-E72D297353CC}">
              <c16:uniqueId val="{00000002-468E-45E1-ACC6-4F243ADB3A2E}"/>
            </c:ext>
          </c:extLst>
        </c:ser>
        <c:dLbls>
          <c:showLegendKey val="0"/>
          <c:showVal val="0"/>
          <c:showCatName val="0"/>
          <c:showSerName val="0"/>
          <c:showPercent val="0"/>
          <c:showBubbleSize val="0"/>
        </c:dLbls>
        <c:marker val="1"/>
        <c:smooth val="0"/>
        <c:axId val="1980402400"/>
        <c:axId val="1980404176"/>
      </c:lineChart>
      <c:catAx>
        <c:axId val="1980402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80404176"/>
        <c:crosses val="autoZero"/>
        <c:auto val="1"/>
        <c:lblAlgn val="ctr"/>
        <c:lblOffset val="100"/>
        <c:tickLblSkip val="2"/>
        <c:tickMarkSkip val="3"/>
        <c:noMultiLvlLbl val="0"/>
      </c:catAx>
      <c:valAx>
        <c:axId val="1980404176"/>
        <c:scaling>
          <c:orientation val="minMax"/>
        </c:scaling>
        <c:delete val="0"/>
        <c:axPos val="l"/>
        <c:majorGridlines>
          <c:spPr>
            <a:ln w="9525" cap="flat" cmpd="sng" algn="ctr">
              <a:solidFill>
                <a:schemeClr val="tx1">
                  <a:lumMod val="15000"/>
                  <a:lumOff val="85000"/>
                </a:schemeClr>
              </a:solidFill>
              <a:round/>
            </a:ln>
            <a:effectLst/>
          </c:spPr>
        </c:majorGridlines>
        <c:numFmt formatCode="&quot;$&quot;#,##0_);[Red]\(&quot;$&quot;#,##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80402400"/>
        <c:crosses val="autoZero"/>
        <c:crossBetween val="between"/>
        <c:majorUnit val="5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Did not extend
experience</c:v>
                </c:pt>
                <c:pt idx="1">
                  <c:v>Extended experience</c:v>
                </c:pt>
              </c:strCache>
            </c:strRef>
          </c:cat>
          <c:val>
            <c:numRef>
              <c:f>Sheet1!$B$2:$B$3</c:f>
              <c:numCache>
                <c:formatCode>0%</c:formatCode>
                <c:ptCount val="2"/>
                <c:pt idx="0">
                  <c:v>0.19</c:v>
                </c:pt>
                <c:pt idx="1">
                  <c:v>0.81</c:v>
                </c:pt>
              </c:numCache>
            </c:numRef>
          </c:val>
          <c:extLst>
            <c:ext xmlns:c16="http://schemas.microsoft.com/office/drawing/2014/chart" uri="{C3380CC4-5D6E-409C-BE32-E72D297353CC}">
              <c16:uniqueId val="{00000000-0B7B-4A0E-AC39-00DDEBC6A3AA}"/>
            </c:ext>
          </c:extLst>
        </c:ser>
        <c:dLbls>
          <c:showLegendKey val="0"/>
          <c:showVal val="0"/>
          <c:showCatName val="0"/>
          <c:showSerName val="0"/>
          <c:showPercent val="0"/>
          <c:showBubbleSize val="0"/>
        </c:dLbls>
        <c:gapWidth val="50"/>
        <c:axId val="1944412384"/>
        <c:axId val="1944415136"/>
      </c:barChart>
      <c:catAx>
        <c:axId val="19444123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50000"/>
                  </a:schemeClr>
                </a:solidFill>
                <a:latin typeface="+mn-lt"/>
                <a:ea typeface="+mn-ea"/>
                <a:cs typeface="+mn-cs"/>
              </a:defRPr>
            </a:pPr>
            <a:endParaRPr lang="en-US"/>
          </a:p>
        </c:txPr>
        <c:crossAx val="1944415136"/>
        <c:crosses val="autoZero"/>
        <c:auto val="1"/>
        <c:lblAlgn val="ctr"/>
        <c:lblOffset val="100"/>
        <c:noMultiLvlLbl val="0"/>
      </c:catAx>
      <c:valAx>
        <c:axId val="1944415136"/>
        <c:scaling>
          <c:orientation val="minMax"/>
        </c:scaling>
        <c:delete val="1"/>
        <c:axPos val="b"/>
        <c:numFmt formatCode="0%" sourceLinked="1"/>
        <c:majorTickMark val="none"/>
        <c:minorTickMark val="none"/>
        <c:tickLblPos val="nextTo"/>
        <c:crossAx val="19444123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28862334081470098"/>
          <c:y val="8.9414471003308502E-2"/>
          <c:w val="0.693178557073034"/>
          <c:h val="0.77926994392670301"/>
        </c:manualLayout>
      </c:layout>
      <c:barChart>
        <c:barDir val="bar"/>
        <c:grouping val="clustered"/>
        <c:varyColors val="0"/>
        <c:ser>
          <c:idx val="1"/>
          <c:order val="1"/>
          <c:tx>
            <c:strRef>
              <c:f>'Attendee Demos Snapshot'!$C$1</c:f>
              <c:strCache>
                <c:ptCount val="1"/>
                <c:pt idx="0">
                  <c:v>US Census</c:v>
                </c:pt>
              </c:strCache>
            </c:strRef>
          </c:tx>
          <c:spPr>
            <a:solidFill>
              <a:sysClr val="window" lastClr="FFFFFF">
                <a:lumMod val="75000"/>
              </a:sysClr>
            </a:solidFill>
            <a:ln>
              <a:noFill/>
            </a:ln>
            <a:effectLst/>
          </c:spPr>
          <c:invertIfNegative val="0"/>
          <c:cat>
            <c:strRef>
              <c:f>'Attendee Demos Snapshot'!$A$2:$A$7</c:f>
              <c:strCache>
                <c:ptCount val="6"/>
                <c:pt idx="0">
                  <c:v>Pacific Islander</c:v>
                </c:pt>
                <c:pt idx="1">
                  <c:v>American Indian</c:v>
                </c:pt>
                <c:pt idx="2">
                  <c:v>Asian</c:v>
                </c:pt>
                <c:pt idx="3">
                  <c:v>Hispanic</c:v>
                </c:pt>
                <c:pt idx="4">
                  <c:v>Black</c:v>
                </c:pt>
                <c:pt idx="5">
                  <c:v>White</c:v>
                </c:pt>
              </c:strCache>
            </c:strRef>
          </c:cat>
          <c:val>
            <c:numRef>
              <c:f>'Attendee Demos Snapshot'!$C$2:$C$7</c:f>
              <c:numCache>
                <c:formatCode>0%</c:formatCode>
                <c:ptCount val="6"/>
                <c:pt idx="0">
                  <c:v>0</c:v>
                </c:pt>
                <c:pt idx="1">
                  <c:v>0.01</c:v>
                </c:pt>
                <c:pt idx="2">
                  <c:v>0.04</c:v>
                </c:pt>
                <c:pt idx="3">
                  <c:v>0.13</c:v>
                </c:pt>
                <c:pt idx="4">
                  <c:v>0.12</c:v>
                </c:pt>
                <c:pt idx="5">
                  <c:v>0.69</c:v>
                </c:pt>
              </c:numCache>
            </c:numRef>
          </c:val>
          <c:extLst>
            <c:ext xmlns:c16="http://schemas.microsoft.com/office/drawing/2014/chart" uri="{C3380CC4-5D6E-409C-BE32-E72D297353CC}">
              <c16:uniqueId val="{00000000-8A83-400C-B187-D977AFBCAE18}"/>
            </c:ext>
          </c:extLst>
        </c:ser>
        <c:dLbls>
          <c:showLegendKey val="0"/>
          <c:showVal val="0"/>
          <c:showCatName val="0"/>
          <c:showSerName val="0"/>
          <c:showPercent val="0"/>
          <c:showBubbleSize val="0"/>
        </c:dLbls>
        <c:gapWidth val="10"/>
        <c:axId val="1960075856"/>
        <c:axId val="1960078176"/>
      </c:barChart>
      <c:barChart>
        <c:barDir val="bar"/>
        <c:grouping val="clustered"/>
        <c:varyColors val="0"/>
        <c:ser>
          <c:idx val="0"/>
          <c:order val="0"/>
          <c:tx>
            <c:strRef>
              <c:f>'Attendee Demos Snapshot'!$B$1</c:f>
              <c:strCache>
                <c:ptCount val="1"/>
                <c:pt idx="0">
                  <c:v>Festival</c:v>
                </c:pt>
              </c:strCache>
            </c:strRef>
          </c:tx>
          <c:spPr>
            <a:solidFill>
              <a:srgbClr val="4F7199"/>
            </a:solidFill>
            <a:ln>
              <a:noFill/>
            </a:ln>
            <a:effectLst/>
          </c:spPr>
          <c:invertIfNegative val="0"/>
          <c:dLbls>
            <c:dLbl>
              <c:idx val="0"/>
              <c:spPr>
                <a:noFill/>
                <a:ln>
                  <a:noFill/>
                </a:ln>
                <a:effectLst/>
              </c:spPr>
              <c:txPr>
                <a:bodyPr/>
                <a:lstStyle/>
                <a:p>
                  <a:pPr>
                    <a:defRPr sz="1200" b="0">
                      <a:solidFill>
                        <a:srgbClr val="5A5A5A"/>
                      </a:solidFill>
                      <a:latin typeface="+mn-lt"/>
                    </a:defRPr>
                  </a:pPr>
                  <a:endParaRPr lang="en-US"/>
                </a:p>
              </c:txPr>
              <c:dLblPos val="inEnd"/>
              <c:showLegendKey val="0"/>
              <c:showVal val="1"/>
              <c:showCatName val="0"/>
              <c:showSerName val="0"/>
              <c:showPercent val="0"/>
              <c:showBubbleSize val="0"/>
              <c:extLst>
                <c:ext xmlns:c16="http://schemas.microsoft.com/office/drawing/2014/chart" uri="{C3380CC4-5D6E-409C-BE32-E72D297353CC}">
                  <c16:uniqueId val="{00000000-5602-E54B-9FA8-C1CBC72DCCE8}"/>
                </c:ext>
              </c:extLst>
            </c:dLbl>
            <c:dLbl>
              <c:idx val="1"/>
              <c:layout>
                <c:manualLayout>
                  <c:x val="4.0014032211566899E-3"/>
                  <c:y val="-8.4846086808523594E-17"/>
                </c:manualLayout>
              </c:layout>
              <c:spPr>
                <a:noFill/>
                <a:ln>
                  <a:noFill/>
                </a:ln>
                <a:effectLst/>
              </c:spPr>
              <c:txPr>
                <a:bodyPr/>
                <a:lstStyle/>
                <a:p>
                  <a:pPr>
                    <a:defRPr sz="1200" b="0">
                      <a:solidFill>
                        <a:srgbClr val="5A5A5A"/>
                      </a:solidFill>
                      <a:latin typeface="+mn-lt"/>
                    </a:defRPr>
                  </a:pPr>
                  <a:endParaRPr lang="en-US"/>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8A83-400C-B187-D977AFBCAE18}"/>
                </c:ext>
              </c:extLst>
            </c:dLbl>
            <c:spPr>
              <a:noFill/>
              <a:ln>
                <a:noFill/>
              </a:ln>
              <a:effectLst/>
            </c:spPr>
            <c:txPr>
              <a:bodyPr/>
              <a:lstStyle/>
              <a:p>
                <a:pPr>
                  <a:defRPr sz="1200" b="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'Attendee Demos Snapshot'!$A$2:$A$7</c:f>
              <c:strCache>
                <c:ptCount val="6"/>
                <c:pt idx="0">
                  <c:v>Pacific Islander</c:v>
                </c:pt>
                <c:pt idx="1">
                  <c:v>American Indian</c:v>
                </c:pt>
                <c:pt idx="2">
                  <c:v>Asian</c:v>
                </c:pt>
                <c:pt idx="3">
                  <c:v>Hispanic</c:v>
                </c:pt>
                <c:pt idx="4">
                  <c:v>Black</c:v>
                </c:pt>
                <c:pt idx="5">
                  <c:v>White</c:v>
                </c:pt>
              </c:strCache>
            </c:strRef>
          </c:cat>
          <c:val>
            <c:numRef>
              <c:f>'Attendee Demos Snapshot'!$B$2:$B$7</c:f>
              <c:numCache>
                <c:formatCode>0%</c:formatCode>
                <c:ptCount val="6"/>
                <c:pt idx="0">
                  <c:v>0.01</c:v>
                </c:pt>
                <c:pt idx="1">
                  <c:v>0.03</c:v>
                </c:pt>
                <c:pt idx="2">
                  <c:v>0.15</c:v>
                </c:pt>
                <c:pt idx="3">
                  <c:v>0.1</c:v>
                </c:pt>
                <c:pt idx="4">
                  <c:v>0.12</c:v>
                </c:pt>
                <c:pt idx="5">
                  <c:v>0.57999999999999996</c:v>
                </c:pt>
              </c:numCache>
            </c:numRef>
          </c:val>
          <c:extLst>
            <c:ext xmlns:c16="http://schemas.microsoft.com/office/drawing/2014/chart" uri="{C3380CC4-5D6E-409C-BE32-E72D297353CC}">
              <c16:uniqueId val="{00000003-8A83-400C-B187-D977AFBCAE18}"/>
            </c:ext>
          </c:extLst>
        </c:ser>
        <c:dLbls>
          <c:showLegendKey val="0"/>
          <c:showVal val="0"/>
          <c:showCatName val="0"/>
          <c:showSerName val="0"/>
          <c:showPercent val="0"/>
          <c:showBubbleSize val="0"/>
        </c:dLbls>
        <c:gapWidth val="95"/>
        <c:axId val="1960083328"/>
        <c:axId val="1960081008"/>
      </c:barChart>
      <c:catAx>
        <c:axId val="1960075856"/>
        <c:scaling>
          <c:orientation val="minMax"/>
        </c:scaling>
        <c:delete val="0"/>
        <c:axPos val="l"/>
        <c:numFmt formatCode="General" sourceLinked="1"/>
        <c:majorTickMark val="none"/>
        <c:minorTickMark val="none"/>
        <c:tickLblPos val="nextTo"/>
        <c:spPr>
          <a:noFill/>
          <a:ln w="9525" cap="flat" cmpd="sng" algn="ctr">
            <a:noFill/>
            <a:round/>
          </a:ln>
          <a:effectLst/>
        </c:spPr>
        <c:txPr>
          <a:bodyPr rot="-60000000" vert="horz"/>
          <a:lstStyle/>
          <a:p>
            <a:pPr>
              <a:defRPr sz="1200">
                <a:solidFill>
                  <a:srgbClr val="5A5A5A"/>
                </a:solidFill>
                <a:latin typeface="+mn-lt"/>
                <a:ea typeface="Abadi MT Condensed Extra Bold" charset="0"/>
                <a:cs typeface="Abadi MT Condensed Extra Bold" charset="0"/>
              </a:defRPr>
            </a:pPr>
            <a:endParaRPr lang="en-US"/>
          </a:p>
        </c:txPr>
        <c:crossAx val="1960078176"/>
        <c:crosses val="autoZero"/>
        <c:auto val="0"/>
        <c:lblAlgn val="ctr"/>
        <c:lblOffset val="100"/>
        <c:noMultiLvlLbl val="0"/>
      </c:catAx>
      <c:valAx>
        <c:axId val="1960078176"/>
        <c:scaling>
          <c:orientation val="minMax"/>
        </c:scaling>
        <c:delete val="1"/>
        <c:axPos val="b"/>
        <c:numFmt formatCode="0%" sourceLinked="1"/>
        <c:majorTickMark val="none"/>
        <c:minorTickMark val="none"/>
        <c:tickLblPos val="nextTo"/>
        <c:crossAx val="1960075856"/>
        <c:crosses val="autoZero"/>
        <c:crossBetween val="between"/>
      </c:valAx>
      <c:valAx>
        <c:axId val="1960081008"/>
        <c:scaling>
          <c:orientation val="minMax"/>
          <c:max val="1"/>
        </c:scaling>
        <c:delete val="1"/>
        <c:axPos val="b"/>
        <c:numFmt formatCode="0%" sourceLinked="1"/>
        <c:majorTickMark val="out"/>
        <c:minorTickMark val="none"/>
        <c:tickLblPos val="nextTo"/>
        <c:crossAx val="1960083328"/>
        <c:crosses val="autoZero"/>
        <c:crossBetween val="between"/>
      </c:valAx>
      <c:catAx>
        <c:axId val="1960083328"/>
        <c:scaling>
          <c:orientation val="minMax"/>
        </c:scaling>
        <c:delete val="1"/>
        <c:axPos val="l"/>
        <c:numFmt formatCode="General" sourceLinked="1"/>
        <c:majorTickMark val="out"/>
        <c:minorTickMark val="none"/>
        <c:tickLblPos val="nextTo"/>
        <c:crossAx val="1960081008"/>
        <c:crosses val="autoZero"/>
        <c:auto val="1"/>
        <c:lblAlgn val="ctr"/>
        <c:lblOffset val="100"/>
        <c:noMultiLvlLbl val="0"/>
      </c:catAx>
      <c:spPr>
        <a:noFill/>
        <a:ln>
          <a:noFill/>
        </a:ln>
        <a:effectLst/>
      </c:spPr>
    </c:plotArea>
    <c:legend>
      <c:legendPos val="b"/>
      <c:layout>
        <c:manualLayout>
          <c:xMode val="edge"/>
          <c:yMode val="edge"/>
          <c:x val="0.27412400904287398"/>
          <c:y val="0.84827685984958801"/>
          <c:w val="0.29507067001163101"/>
          <c:h val="6.4675649197779697E-2"/>
        </c:manualLayout>
      </c:layout>
      <c:overlay val="0"/>
      <c:txPr>
        <a:bodyPr/>
        <a:lstStyle/>
        <a:p>
          <a:pPr>
            <a:defRPr sz="1100"/>
          </a:pPr>
          <a:endParaRPr lang="en-US"/>
        </a:p>
      </c:txPr>
    </c:legend>
    <c:plotVisOnly val="1"/>
    <c:dispBlanksAs val="gap"/>
    <c:showDLblsOverMax val="0"/>
  </c:chart>
  <c:spPr>
    <a:solidFill>
      <a:schemeClr val="bg1"/>
    </a:solidFill>
    <a:ln w="9525" cap="flat" cmpd="sng" algn="ctr">
      <a:noFill/>
      <a:round/>
    </a:ln>
    <a:effectLst/>
  </c:spPr>
  <c:txPr>
    <a:bodyPr/>
    <a:lstStyle/>
    <a:p>
      <a:pPr>
        <a:defRPr sz="1800">
          <a:latin typeface="+mj-lt"/>
          <a:ea typeface="Verdana" panose="020B0604030504040204" pitchFamily="34" charset="0"/>
          <a:cs typeface="Verdana" panose="020B0604030504040204" pitchFamily="34" charset="0"/>
        </a:defRPr>
      </a:pPr>
      <a:endParaRPr lang="en-US"/>
    </a:p>
  </c:txPr>
  <c:externalData r:id="rId2">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8939970354522701"/>
          <c:y val="0.192131895807167"/>
          <c:w val="0.773215360205594"/>
          <c:h val="0.733033178809677"/>
        </c:manualLayout>
      </c:layout>
      <c:barChart>
        <c:barDir val="col"/>
        <c:grouping val="stacked"/>
        <c:varyColors val="0"/>
        <c:ser>
          <c:idx val="0"/>
          <c:order val="0"/>
          <c:tx>
            <c:strRef>
              <c:f>'Sample 2'!$A$6</c:f>
              <c:strCache>
                <c:ptCount val="1"/>
                <c:pt idx="0">
                  <c:v>Annual goal</c:v>
                </c:pt>
              </c:strCache>
            </c:strRef>
          </c:tx>
          <c:spPr>
            <a:solidFill>
              <a:schemeClr val="bg1">
                <a:lumMod val="50000"/>
              </a:schemeClr>
            </a:solidFill>
          </c:spPr>
          <c:invertIfNegative val="0"/>
          <c:dLbls>
            <c:dLbl>
              <c:idx val="0"/>
              <c:layout>
                <c:manualLayout>
                  <c:x val="-0.391414063175197"/>
                  <c:y val="-4.1287878377397197E-2"/>
                </c:manualLayout>
              </c:layout>
              <c:tx>
                <c:rich>
                  <a:bodyPr wrap="square" lIns="38100" tIns="19050" rIns="38100" bIns="19050" anchor="ctr" anchorCtr="0">
                    <a:spAutoFit/>
                  </a:bodyPr>
                  <a:lstStyle/>
                  <a:p>
                    <a:pPr algn="l">
                      <a:defRPr>
                        <a:solidFill>
                          <a:schemeClr val="tx1"/>
                        </a:solidFill>
                      </a:defRPr>
                    </a:pPr>
                    <a:fld id="{568D337C-1454-423E-B98D-BB0C4611F5E7}" type="SERIESNAME">
                      <a:rPr lang="en-US" smtClean="0">
                        <a:solidFill>
                          <a:schemeClr val="tx1"/>
                        </a:solidFill>
                      </a:rPr>
                      <a:pPr algn="l">
                        <a:defRPr>
                          <a:solidFill>
                            <a:schemeClr val="tx1"/>
                          </a:solidFill>
                        </a:defRPr>
                      </a:pPr>
                      <a:t>[SERIES NAME]</a:t>
                    </a:fld>
                    <a:r>
                      <a:rPr lang="en-US" baseline="0" dirty="0">
                        <a:solidFill>
                          <a:schemeClr val="tx1"/>
                        </a:solidFill>
                      </a:rPr>
                      <a:t> </a:t>
                    </a:r>
                  </a:p>
                  <a:p>
                    <a:pPr algn="l">
                      <a:defRPr>
                        <a:solidFill>
                          <a:schemeClr val="tx1"/>
                        </a:solidFill>
                      </a:defRPr>
                    </a:pPr>
                    <a:fld id="{ECD84A88-66EF-4F5B-B5FB-A9AB64D88D4F}" type="VALUE">
                      <a:rPr lang="en-US" baseline="0" smtClean="0">
                        <a:solidFill>
                          <a:schemeClr val="tx1"/>
                        </a:solidFill>
                      </a:rPr>
                      <a:pPr algn="l">
                        <a:defRPr>
                          <a:solidFill>
                            <a:schemeClr val="tx1"/>
                          </a:solidFill>
                        </a:defRPr>
                      </a:pPr>
                      <a:t>[VALUE]</a:t>
                    </a:fld>
                    <a:endParaRPr lang="en-US"/>
                  </a:p>
                </c:rich>
              </c:tx>
              <c:spPr>
                <a:noFill/>
                <a:ln>
                  <a:noFill/>
                </a:ln>
                <a:effectLst/>
              </c:spPr>
              <c:showLegendKey val="0"/>
              <c:showVal val="1"/>
              <c:showCatName val="0"/>
              <c:showSerName val="1"/>
              <c:showPercent val="0"/>
              <c:showBubbleSize val="0"/>
              <c:extLst>
                <c:ext xmlns:c15="http://schemas.microsoft.com/office/drawing/2012/chart" uri="{CE6537A1-D6FC-4f65-9D91-7224C49458BB}">
                  <c15:layout>
                    <c:manualLayout>
                      <c:w val="0.25762539400926499"/>
                      <c:h val="0.101898483835416"/>
                    </c:manualLayout>
                  </c15:layout>
                  <c15:dlblFieldTable/>
                  <c15:showDataLabelsRange val="0"/>
                </c:ext>
                <c:ext xmlns:c16="http://schemas.microsoft.com/office/drawing/2014/chart" uri="{C3380CC4-5D6E-409C-BE32-E72D297353CC}">
                  <c16:uniqueId val="{00000000-265D-4C25-B912-9A990226610C}"/>
                </c:ext>
              </c:extLst>
            </c:dLbl>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'Sample 2'!$B$5</c:f>
              <c:numCache>
                <c:formatCode>General</c:formatCode>
                <c:ptCount val="1"/>
                <c:pt idx="0">
                  <c:v>2015</c:v>
                </c:pt>
              </c:numCache>
            </c:numRef>
          </c:cat>
          <c:val>
            <c:numRef>
              <c:f>'Sample 2'!$B$6</c:f>
              <c:numCache>
                <c:formatCode>General</c:formatCode>
                <c:ptCount val="1"/>
                <c:pt idx="0">
                  <c:v>100</c:v>
                </c:pt>
              </c:numCache>
            </c:numRef>
          </c:val>
          <c:extLst>
            <c:ext xmlns:c16="http://schemas.microsoft.com/office/drawing/2014/chart" uri="{C3380CC4-5D6E-409C-BE32-E72D297353CC}">
              <c16:uniqueId val="{00000001-265D-4C25-B912-9A990226610C}"/>
            </c:ext>
          </c:extLst>
        </c:ser>
        <c:ser>
          <c:idx val="1"/>
          <c:order val="1"/>
          <c:tx>
            <c:strRef>
              <c:f>'Sample 2'!$A$7</c:f>
              <c:strCache>
                <c:ptCount val="1"/>
                <c:pt idx="0">
                  <c:v>5 year goal</c:v>
                </c:pt>
              </c:strCache>
            </c:strRef>
          </c:tx>
          <c:spPr>
            <a:solidFill>
              <a:schemeClr val="bg2"/>
            </a:solidFill>
          </c:spPr>
          <c:invertIfNegative val="0"/>
          <c:dPt>
            <c:idx val="0"/>
            <c:invertIfNegative val="0"/>
            <c:bubble3D val="0"/>
            <c:spPr>
              <a:solidFill>
                <a:schemeClr val="bg1">
                  <a:lumMod val="85000"/>
                </a:schemeClr>
              </a:solidFill>
            </c:spPr>
            <c:extLst>
              <c:ext xmlns:c16="http://schemas.microsoft.com/office/drawing/2014/chart" uri="{C3380CC4-5D6E-409C-BE32-E72D297353CC}">
                <c16:uniqueId val="{00000003-265D-4C25-B912-9A990226610C}"/>
              </c:ext>
            </c:extLst>
          </c:dPt>
          <c:dLbls>
            <c:dLbl>
              <c:idx val="0"/>
              <c:layout>
                <c:manualLayout>
                  <c:x val="-0.41522942631598703"/>
                  <c:y val="-0.18717171531086699"/>
                </c:manualLayout>
              </c:layout>
              <c:tx>
                <c:rich>
                  <a:bodyPr wrap="square" lIns="38100" tIns="19050" rIns="38100" bIns="19050" anchor="ctr" anchorCtr="0">
                    <a:spAutoFit/>
                  </a:bodyPr>
                  <a:lstStyle/>
                  <a:p>
                    <a:pPr algn="l">
                      <a:defRPr>
                        <a:solidFill>
                          <a:schemeClr val="bg1">
                            <a:lumMod val="65000"/>
                          </a:schemeClr>
                        </a:solidFill>
                      </a:defRPr>
                    </a:pPr>
                    <a:fld id="{26FFE631-5A65-4DF5-B7CD-7E6FE7841587}" type="SERIESNAME">
                      <a:rPr lang="en-US" smtClean="0">
                        <a:solidFill>
                          <a:schemeClr val="bg1">
                            <a:lumMod val="65000"/>
                          </a:schemeClr>
                        </a:solidFill>
                      </a:rPr>
                      <a:pPr algn="l">
                        <a:defRPr>
                          <a:solidFill>
                            <a:schemeClr val="bg1">
                              <a:lumMod val="65000"/>
                            </a:schemeClr>
                          </a:solidFill>
                        </a:defRPr>
                      </a:pPr>
                      <a:t>[SERIES NAME]</a:t>
                    </a:fld>
                    <a:r>
                      <a:rPr lang="en-US" baseline="0" dirty="0">
                        <a:solidFill>
                          <a:schemeClr val="bg1">
                            <a:lumMod val="65000"/>
                          </a:schemeClr>
                        </a:solidFill>
                      </a:rPr>
                      <a:t> </a:t>
                    </a:r>
                    <a:fld id="{A2DF1C58-1562-4CC3-B7BF-5EBB4F08A852}" type="VALUE">
                      <a:rPr lang="en-US" baseline="0">
                        <a:solidFill>
                          <a:schemeClr val="bg1">
                            <a:lumMod val="65000"/>
                          </a:schemeClr>
                        </a:solidFill>
                      </a:rPr>
                      <a:pPr algn="l">
                        <a:defRPr>
                          <a:solidFill>
                            <a:schemeClr val="bg1">
                              <a:lumMod val="65000"/>
                            </a:schemeClr>
                          </a:solidFill>
                        </a:defRPr>
                      </a:pPr>
                      <a:t>[VALUE]</a:t>
                    </a:fld>
                    <a:endParaRPr lang="en-US" baseline="0" dirty="0">
                      <a:solidFill>
                        <a:schemeClr val="bg1">
                          <a:lumMod val="65000"/>
                        </a:schemeClr>
                      </a:solidFill>
                    </a:endParaRPr>
                  </a:p>
                </c:rich>
              </c:tx>
              <c:spPr>
                <a:noFill/>
                <a:ln>
                  <a:noFill/>
                </a:ln>
                <a:effectLst/>
              </c:spPr>
              <c:showLegendKey val="0"/>
              <c:showVal val="1"/>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265D-4C25-B912-9A990226610C}"/>
                </c:ext>
              </c:extLst>
            </c:dLbl>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'Sample 2'!$B$5</c:f>
              <c:numCache>
                <c:formatCode>General</c:formatCode>
                <c:ptCount val="1"/>
                <c:pt idx="0">
                  <c:v>2015</c:v>
                </c:pt>
              </c:numCache>
            </c:numRef>
          </c:cat>
          <c:val>
            <c:numRef>
              <c:f>'Sample 2'!$B$7</c:f>
              <c:numCache>
                <c:formatCode>General</c:formatCode>
                <c:ptCount val="1"/>
                <c:pt idx="0">
                  <c:v>500</c:v>
                </c:pt>
              </c:numCache>
            </c:numRef>
          </c:val>
          <c:extLst>
            <c:ext xmlns:c16="http://schemas.microsoft.com/office/drawing/2014/chart" uri="{C3380CC4-5D6E-409C-BE32-E72D297353CC}">
              <c16:uniqueId val="{00000004-265D-4C25-B912-9A990226610C}"/>
            </c:ext>
          </c:extLst>
        </c:ser>
        <c:dLbls>
          <c:showLegendKey val="0"/>
          <c:showVal val="0"/>
          <c:showCatName val="0"/>
          <c:showSerName val="0"/>
          <c:showPercent val="0"/>
          <c:showBubbleSize val="0"/>
        </c:dLbls>
        <c:gapWidth val="50"/>
        <c:overlap val="100"/>
        <c:axId val="1959999600"/>
        <c:axId val="1960001648"/>
      </c:barChart>
      <c:barChart>
        <c:barDir val="col"/>
        <c:grouping val="stacked"/>
        <c:varyColors val="0"/>
        <c:ser>
          <c:idx val="2"/>
          <c:order val="2"/>
          <c:tx>
            <c:strRef>
              <c:f>'Sample 2'!$A$9</c:f>
              <c:strCache>
                <c:ptCount val="1"/>
                <c:pt idx="0">
                  <c:v>Year 1 Attendees</c:v>
                </c:pt>
              </c:strCache>
            </c:strRef>
          </c:tx>
          <c:spPr>
            <a:solidFill>
              <a:schemeClr val="tx2"/>
            </a:solidFill>
            <a:ln>
              <a:solidFill>
                <a:schemeClr val="bg1"/>
              </a:solidFill>
            </a:ln>
          </c:spPr>
          <c:invertIfNegative val="0"/>
          <c:dLbls>
            <c:dLbl>
              <c:idx val="0"/>
              <c:layout>
                <c:manualLayout>
                  <c:x val="-1.65675494539721E-2"/>
                  <c:y val="-2.7524168580249698E-3"/>
                </c:manualLayout>
              </c:layout>
              <c:tx>
                <c:rich>
                  <a:bodyPr/>
                  <a:lstStyle/>
                  <a:p>
                    <a:fld id="{F49AEA66-120A-49C0-A00B-3B141BEB41EA}" type="VALUE">
                      <a:rPr lang="en-US" baseline="0" smtClean="0"/>
                      <a:pPr/>
                      <a:t>[VALUE]</a:t>
                    </a:fld>
                    <a:endParaRPr lang="en-US" baseline="0" dirty="0"/>
                  </a:p>
                  <a:p>
                    <a:r>
                      <a:rPr lang="en-US" baseline="0" dirty="0"/>
                      <a:t> </a:t>
                    </a:r>
                    <a:fld id="{4C7C1760-5CF2-49DB-A9C3-4D979219250D}" type="SERIESNAME">
                      <a:rPr lang="en-US" sz="800" b="0" i="0" u="none" strike="noStrike" kern="1200" baseline="0" smtClean="0">
                        <a:solidFill>
                          <a:prstClr val="white"/>
                        </a:solidFill>
                      </a:rPr>
                      <a:pPr/>
                      <a:t>[SERIES NAME]</a:t>
                    </a:fld>
                    <a:endParaRPr lang="en-US" baseline="0" dirty="0"/>
                  </a:p>
                </c:rich>
              </c:tx>
              <c:showLegendKey val="0"/>
              <c:showVal val="1"/>
              <c:showCatName val="0"/>
              <c:showSerName val="1"/>
              <c:showPercent val="0"/>
              <c:showBubbleSize val="0"/>
              <c:extLst>
                <c:ext xmlns:c15="http://schemas.microsoft.com/office/drawing/2012/chart" uri="{CE6537A1-D6FC-4f65-9D91-7224C49458BB}">
                  <c15:layout>
                    <c:manualLayout>
                      <c:w val="0.239918988596764"/>
                      <c:h val="0.15290277625762799"/>
                    </c:manualLayout>
                  </c15:layout>
                  <c15:dlblFieldTable/>
                  <c15:showDataLabelsRange val="0"/>
                </c:ext>
                <c:ext xmlns:c16="http://schemas.microsoft.com/office/drawing/2014/chart" uri="{C3380CC4-5D6E-409C-BE32-E72D297353CC}">
                  <c16:uniqueId val="{00000005-265D-4C25-B912-9A990226610C}"/>
                </c:ext>
              </c:extLst>
            </c:dLbl>
            <c:spPr>
              <a:noFill/>
              <a:ln>
                <a:noFill/>
              </a:ln>
              <a:effectLst/>
            </c:spPr>
            <c:txPr>
              <a:bodyPr/>
              <a:lstStyle/>
              <a:p>
                <a:pPr>
                  <a:defRPr sz="1050">
                    <a:solidFill>
                      <a:schemeClr val="bg1"/>
                    </a:solidFill>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numRef>
              <c:f>'Sample 2'!$C$5</c:f>
              <c:numCache>
                <c:formatCode>General</c:formatCode>
                <c:ptCount val="1"/>
                <c:pt idx="0">
                  <c:v>2016</c:v>
                </c:pt>
              </c:numCache>
            </c:numRef>
          </c:cat>
          <c:val>
            <c:numRef>
              <c:f>'Sample 2'!$B$9</c:f>
              <c:numCache>
                <c:formatCode>General</c:formatCode>
                <c:ptCount val="1"/>
                <c:pt idx="0">
                  <c:v>125</c:v>
                </c:pt>
              </c:numCache>
            </c:numRef>
          </c:val>
          <c:extLst>
            <c:ext xmlns:c16="http://schemas.microsoft.com/office/drawing/2014/chart" uri="{C3380CC4-5D6E-409C-BE32-E72D297353CC}">
              <c16:uniqueId val="{00000006-265D-4C25-B912-9A990226610C}"/>
            </c:ext>
          </c:extLst>
        </c:ser>
        <c:dLbls>
          <c:showLegendKey val="0"/>
          <c:showVal val="0"/>
          <c:showCatName val="0"/>
          <c:showSerName val="0"/>
          <c:showPercent val="0"/>
          <c:showBubbleSize val="0"/>
        </c:dLbls>
        <c:gapWidth val="100"/>
        <c:overlap val="50"/>
        <c:axId val="1960013840"/>
        <c:axId val="1960011520"/>
        <c:extLst>
          <c:ext xmlns:c15="http://schemas.microsoft.com/office/drawing/2012/chart" uri="{02D57815-91ED-43cb-92C2-25804820EDAC}">
            <c15:filteredBarSeries>
              <c15:ser>
                <c:idx val="3"/>
                <c:order val="3"/>
                <c:tx>
                  <c:strRef>
                    <c:extLst>
                      <c:ext uri="{02D57815-91ED-43cb-92C2-25804820EDAC}">
                        <c15:formulaRef>
                          <c15:sqref>'Sample 2'!$C$5:$C$7</c15:sqref>
                        </c15:formulaRef>
                      </c:ext>
                    </c:extLst>
                    <c:strCache>
                      <c:ptCount val="1"/>
                      <c:pt idx="0">
                        <c:v>2016 100 500</c:v>
                      </c:pt>
                    </c:strCache>
                  </c:strRef>
                </c:tx>
                <c:invertIfNegative val="0"/>
                <c:cat>
                  <c:numRef>
                    <c:extLst>
                      <c:ext uri="{02D57815-91ED-43cb-92C2-25804820EDAC}">
                        <c15:formulaRef>
                          <c15:sqref>'Sample 2'!$C$5</c15:sqref>
                        </c15:formulaRef>
                      </c:ext>
                    </c:extLst>
                    <c:numCache>
                      <c:formatCode>General</c:formatCode>
                      <c:ptCount val="1"/>
                      <c:pt idx="0">
                        <c:v>2016</c:v>
                      </c:pt>
                    </c:numCache>
                  </c:numRef>
                </c:cat>
                <c:val>
                  <c:numLit>
                    <c:formatCode>General</c:formatCode>
                    <c:ptCount val="1"/>
                    <c:pt idx="0">
                      <c:v>1</c:v>
                    </c:pt>
                  </c:numLit>
                </c:val>
                <c:extLst>
                  <c:ext xmlns:c16="http://schemas.microsoft.com/office/drawing/2014/chart" uri="{C3380CC4-5D6E-409C-BE32-E72D297353CC}">
                    <c16:uniqueId val="{00000007-265D-4C25-B912-9A990226610C}"/>
                  </c:ext>
                </c:extLst>
              </c15:ser>
            </c15:filteredBarSeries>
          </c:ext>
        </c:extLst>
      </c:barChart>
      <c:catAx>
        <c:axId val="1959999600"/>
        <c:scaling>
          <c:orientation val="minMax"/>
        </c:scaling>
        <c:delete val="0"/>
        <c:axPos val="b"/>
        <c:numFmt formatCode="General" sourceLinked="0"/>
        <c:majorTickMark val="none"/>
        <c:minorTickMark val="none"/>
        <c:tickLblPos val="nextTo"/>
        <c:crossAx val="1960001648"/>
        <c:crosses val="autoZero"/>
        <c:auto val="1"/>
        <c:lblAlgn val="ctr"/>
        <c:lblOffset val="100"/>
        <c:noMultiLvlLbl val="0"/>
      </c:catAx>
      <c:valAx>
        <c:axId val="1960001648"/>
        <c:scaling>
          <c:orientation val="minMax"/>
          <c:max val="500"/>
        </c:scaling>
        <c:delete val="1"/>
        <c:axPos val="l"/>
        <c:majorGridlines>
          <c:spPr>
            <a:ln>
              <a:solidFill>
                <a:schemeClr val="bg2"/>
              </a:solidFill>
            </a:ln>
          </c:spPr>
        </c:majorGridlines>
        <c:numFmt formatCode="General" sourceLinked="1"/>
        <c:majorTickMark val="none"/>
        <c:minorTickMark val="none"/>
        <c:tickLblPos val="nextTo"/>
        <c:crossAx val="1959999600"/>
        <c:crosses val="autoZero"/>
        <c:crossBetween val="between"/>
      </c:valAx>
      <c:valAx>
        <c:axId val="1960011520"/>
        <c:scaling>
          <c:orientation val="minMax"/>
          <c:max val="800"/>
        </c:scaling>
        <c:delete val="1"/>
        <c:axPos val="r"/>
        <c:numFmt formatCode="General" sourceLinked="1"/>
        <c:majorTickMark val="out"/>
        <c:minorTickMark val="none"/>
        <c:tickLblPos val="nextTo"/>
        <c:crossAx val="1960013840"/>
        <c:crosses val="max"/>
        <c:crossBetween val="between"/>
      </c:valAx>
      <c:catAx>
        <c:axId val="1960013840"/>
        <c:scaling>
          <c:orientation val="minMax"/>
        </c:scaling>
        <c:delete val="1"/>
        <c:axPos val="b"/>
        <c:numFmt formatCode="General" sourceLinked="1"/>
        <c:majorTickMark val="out"/>
        <c:minorTickMark val="none"/>
        <c:tickLblPos val="nextTo"/>
        <c:crossAx val="1960011520"/>
        <c:crosses val="autoZero"/>
        <c:auto val="1"/>
        <c:lblAlgn val="ctr"/>
        <c:lblOffset val="100"/>
        <c:noMultiLvlLbl val="0"/>
      </c:catAx>
    </c:plotArea>
    <c:plotVisOnly val="1"/>
    <c:dispBlanksAs val="gap"/>
    <c:showDLblsOverMax val="0"/>
  </c:chart>
  <c:spPr>
    <a:ln>
      <a:noFill/>
    </a:ln>
  </c:sp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35555221809808"/>
          <c:y val="6.2763210224655905E-2"/>
          <c:w val="0.53712773641714395"/>
          <c:h val="0.86790696464739003"/>
        </c:manualLayout>
      </c:layout>
      <c:barChart>
        <c:barDir val="col"/>
        <c:grouping val="stacked"/>
        <c:varyColors val="0"/>
        <c:ser>
          <c:idx val="0"/>
          <c:order val="0"/>
          <c:tx>
            <c:strRef>
              <c:f>'Sample 2'!$A$6</c:f>
              <c:strCache>
                <c:ptCount val="1"/>
                <c:pt idx="0">
                  <c:v>Annual goal</c:v>
                </c:pt>
              </c:strCache>
            </c:strRef>
          </c:tx>
          <c:spPr>
            <a:solidFill>
              <a:schemeClr val="bg1">
                <a:lumMod val="50000"/>
              </a:schemeClr>
            </a:solidFill>
          </c:spPr>
          <c:invertIfNegative val="0"/>
          <c:cat>
            <c:numRef>
              <c:f>'Sample 2'!$B$5:$D$5</c:f>
              <c:numCache>
                <c:formatCode>General</c:formatCode>
                <c:ptCount val="3"/>
                <c:pt idx="0">
                  <c:v>2015</c:v>
                </c:pt>
                <c:pt idx="1">
                  <c:v>2016</c:v>
                </c:pt>
                <c:pt idx="2">
                  <c:v>2017</c:v>
                </c:pt>
              </c:numCache>
            </c:numRef>
          </c:cat>
          <c:val>
            <c:numRef>
              <c:f>'Sample 2'!$B$6:$D$6</c:f>
              <c:numCache>
                <c:formatCode>General</c:formatCode>
                <c:ptCount val="3"/>
                <c:pt idx="0">
                  <c:v>100</c:v>
                </c:pt>
                <c:pt idx="1">
                  <c:v>200</c:v>
                </c:pt>
                <c:pt idx="2">
                  <c:v>300</c:v>
                </c:pt>
              </c:numCache>
            </c:numRef>
          </c:val>
          <c:extLst>
            <c:ext xmlns:c16="http://schemas.microsoft.com/office/drawing/2014/chart" uri="{C3380CC4-5D6E-409C-BE32-E72D297353CC}">
              <c16:uniqueId val="{00000000-F0CA-49B1-8A54-8F05E279657A}"/>
            </c:ext>
          </c:extLst>
        </c:ser>
        <c:ser>
          <c:idx val="1"/>
          <c:order val="1"/>
          <c:tx>
            <c:strRef>
              <c:f>'Sample 2'!$A$7</c:f>
              <c:strCache>
                <c:ptCount val="1"/>
                <c:pt idx="0">
                  <c:v>5 year goal</c:v>
                </c:pt>
              </c:strCache>
            </c:strRef>
          </c:tx>
          <c:spPr>
            <a:solidFill>
              <a:schemeClr val="bg1">
                <a:lumMod val="75000"/>
              </a:schemeClr>
            </a:solidFill>
          </c:spPr>
          <c:invertIfNegative val="0"/>
          <c:cat>
            <c:numRef>
              <c:f>'Sample 2'!$B$5:$D$5</c:f>
              <c:numCache>
                <c:formatCode>General</c:formatCode>
                <c:ptCount val="3"/>
                <c:pt idx="0">
                  <c:v>2015</c:v>
                </c:pt>
                <c:pt idx="1">
                  <c:v>2016</c:v>
                </c:pt>
                <c:pt idx="2">
                  <c:v>2017</c:v>
                </c:pt>
              </c:numCache>
            </c:numRef>
          </c:cat>
          <c:val>
            <c:numRef>
              <c:f>'Sample 2'!$B$7:$D$7</c:f>
              <c:numCache>
                <c:formatCode>General</c:formatCode>
                <c:ptCount val="3"/>
                <c:pt idx="0">
                  <c:v>400</c:v>
                </c:pt>
                <c:pt idx="1">
                  <c:v>300</c:v>
                </c:pt>
                <c:pt idx="2">
                  <c:v>200</c:v>
                </c:pt>
              </c:numCache>
            </c:numRef>
          </c:val>
          <c:extLst>
            <c:ext xmlns:c16="http://schemas.microsoft.com/office/drawing/2014/chart" uri="{C3380CC4-5D6E-409C-BE32-E72D297353CC}">
              <c16:uniqueId val="{00000001-F0CA-49B1-8A54-8F05E279657A}"/>
            </c:ext>
          </c:extLst>
        </c:ser>
        <c:dLbls>
          <c:showLegendKey val="0"/>
          <c:showVal val="0"/>
          <c:showCatName val="0"/>
          <c:showSerName val="0"/>
          <c:showPercent val="0"/>
          <c:showBubbleSize val="0"/>
        </c:dLbls>
        <c:gapWidth val="50"/>
        <c:overlap val="100"/>
        <c:axId val="1959826496"/>
        <c:axId val="1960461904"/>
      </c:barChart>
      <c:barChart>
        <c:barDir val="col"/>
        <c:grouping val="stacked"/>
        <c:varyColors val="0"/>
        <c:ser>
          <c:idx val="2"/>
          <c:order val="2"/>
          <c:tx>
            <c:strRef>
              <c:f>'Sample 2'!$A$9</c:f>
              <c:strCache>
                <c:ptCount val="1"/>
                <c:pt idx="0">
                  <c:v>Cumulative attendees</c:v>
                </c:pt>
              </c:strCache>
            </c:strRef>
          </c:tx>
          <c:spPr>
            <a:solidFill>
              <a:schemeClr val="accent4"/>
            </a:solidFill>
            <a:ln>
              <a:solidFill>
                <a:schemeClr val="bg1"/>
              </a:solidFill>
            </a:ln>
          </c:spPr>
          <c:invertIfNegative val="0"/>
          <c:dLbls>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numRef>
              <c:f>'Sample 2'!$B$5:$D$5</c:f>
              <c:numCache>
                <c:formatCode>General</c:formatCode>
                <c:ptCount val="3"/>
                <c:pt idx="0">
                  <c:v>2015</c:v>
                </c:pt>
                <c:pt idx="1">
                  <c:v>2016</c:v>
                </c:pt>
                <c:pt idx="2">
                  <c:v>2017</c:v>
                </c:pt>
              </c:numCache>
            </c:numRef>
          </c:cat>
          <c:val>
            <c:numRef>
              <c:f>'Sample 2'!$B$9:$D$9</c:f>
              <c:numCache>
                <c:formatCode>General</c:formatCode>
                <c:ptCount val="3"/>
                <c:pt idx="0">
                  <c:v>125</c:v>
                </c:pt>
                <c:pt idx="1">
                  <c:v>290</c:v>
                </c:pt>
                <c:pt idx="2">
                  <c:v>400</c:v>
                </c:pt>
              </c:numCache>
            </c:numRef>
          </c:val>
          <c:extLst>
            <c:ext xmlns:c16="http://schemas.microsoft.com/office/drawing/2014/chart" uri="{C3380CC4-5D6E-409C-BE32-E72D297353CC}">
              <c16:uniqueId val="{00000002-F0CA-49B1-8A54-8F05E279657A}"/>
            </c:ext>
          </c:extLst>
        </c:ser>
        <c:dLbls>
          <c:showLegendKey val="0"/>
          <c:showVal val="0"/>
          <c:showCatName val="0"/>
          <c:showSerName val="0"/>
          <c:showPercent val="0"/>
          <c:showBubbleSize val="0"/>
        </c:dLbls>
        <c:gapWidth val="125"/>
        <c:overlap val="50"/>
        <c:axId val="1960469456"/>
        <c:axId val="1960467136"/>
      </c:barChart>
      <c:catAx>
        <c:axId val="1959826496"/>
        <c:scaling>
          <c:orientation val="minMax"/>
        </c:scaling>
        <c:delete val="0"/>
        <c:axPos val="b"/>
        <c:numFmt formatCode="General" sourceLinked="0"/>
        <c:majorTickMark val="none"/>
        <c:minorTickMark val="none"/>
        <c:tickLblPos val="nextTo"/>
        <c:crossAx val="1960461904"/>
        <c:crosses val="autoZero"/>
        <c:auto val="1"/>
        <c:lblAlgn val="ctr"/>
        <c:lblOffset val="100"/>
        <c:noMultiLvlLbl val="0"/>
      </c:catAx>
      <c:valAx>
        <c:axId val="1960461904"/>
        <c:scaling>
          <c:orientation val="minMax"/>
          <c:max val="500"/>
        </c:scaling>
        <c:delete val="0"/>
        <c:axPos val="l"/>
        <c:majorGridlines>
          <c:spPr>
            <a:ln>
              <a:solidFill>
                <a:schemeClr val="bg2"/>
              </a:solidFill>
            </a:ln>
          </c:spPr>
        </c:majorGridlines>
        <c:numFmt formatCode="General" sourceLinked="1"/>
        <c:majorTickMark val="none"/>
        <c:minorTickMark val="none"/>
        <c:tickLblPos val="nextTo"/>
        <c:crossAx val="1959826496"/>
        <c:crosses val="autoZero"/>
        <c:crossBetween val="between"/>
        <c:majorUnit val="100"/>
      </c:valAx>
      <c:valAx>
        <c:axId val="1960467136"/>
        <c:scaling>
          <c:orientation val="minMax"/>
          <c:max val="800"/>
        </c:scaling>
        <c:delete val="1"/>
        <c:axPos val="r"/>
        <c:numFmt formatCode="General" sourceLinked="1"/>
        <c:majorTickMark val="out"/>
        <c:minorTickMark val="none"/>
        <c:tickLblPos val="nextTo"/>
        <c:crossAx val="1960469456"/>
        <c:crosses val="max"/>
        <c:crossBetween val="between"/>
      </c:valAx>
      <c:catAx>
        <c:axId val="1960469456"/>
        <c:scaling>
          <c:orientation val="minMax"/>
        </c:scaling>
        <c:delete val="1"/>
        <c:axPos val="b"/>
        <c:numFmt formatCode="General" sourceLinked="1"/>
        <c:majorTickMark val="out"/>
        <c:minorTickMark val="none"/>
        <c:tickLblPos val="nextTo"/>
        <c:crossAx val="1960467136"/>
        <c:crosses val="autoZero"/>
        <c:auto val="1"/>
        <c:lblAlgn val="ctr"/>
        <c:lblOffset val="100"/>
        <c:noMultiLvlLbl val="0"/>
      </c:catAx>
    </c:plotArea>
    <c:legend>
      <c:legendPos val="r"/>
      <c:layout>
        <c:manualLayout>
          <c:xMode val="edge"/>
          <c:yMode val="edge"/>
          <c:x val="0.69084820078862597"/>
          <c:y val="0.23744616205028499"/>
          <c:w val="0.29410944610215201"/>
          <c:h val="0.28748637247261399"/>
        </c:manualLayout>
      </c:layout>
      <c:overlay val="0"/>
      <c:txPr>
        <a:bodyPr/>
        <a:lstStyle/>
        <a:p>
          <a:pPr>
            <a:defRPr sz="1050"/>
          </a:pPr>
          <a:endParaRPr lang="en-US"/>
        </a:p>
      </c:txPr>
    </c:legend>
    <c:plotVisOnly val="1"/>
    <c:dispBlanksAs val="gap"/>
    <c:showDLblsOverMax val="0"/>
  </c:chart>
  <c:spPr>
    <a:ln>
      <a:noFill/>
    </a:ln>
  </c:spPr>
  <c:externalData r:id="rId1">
    <c:autoUpdate val="0"/>
  </c:externalData>
  <c:userShapes r:id="rId2"/>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28385528207063598"/>
          <c:y val="5.5896170685144797E-2"/>
          <c:w val="0.693178557073034"/>
          <c:h val="0.77926994392670301"/>
        </c:manualLayout>
      </c:layout>
      <c:barChart>
        <c:barDir val="bar"/>
        <c:grouping val="clustered"/>
        <c:varyColors val="0"/>
        <c:ser>
          <c:idx val="1"/>
          <c:order val="1"/>
          <c:tx>
            <c:strRef>
              <c:f>'Attendee Demos Snapshot'!$C$1</c:f>
              <c:strCache>
                <c:ptCount val="1"/>
                <c:pt idx="0">
                  <c:v>US Census</c:v>
                </c:pt>
              </c:strCache>
            </c:strRef>
          </c:tx>
          <c:spPr>
            <a:solidFill>
              <a:sysClr val="window" lastClr="FFFFFF">
                <a:lumMod val="75000"/>
              </a:sysClr>
            </a:solidFill>
            <a:ln>
              <a:noFill/>
            </a:ln>
            <a:effectLst/>
          </c:spPr>
          <c:invertIfNegative val="0"/>
          <c:cat>
            <c:strRef>
              <c:f>'Attendee Demos Snapshot'!$A$2:$A$7</c:f>
              <c:strCache>
                <c:ptCount val="6"/>
                <c:pt idx="0">
                  <c:v>Pacific Islander</c:v>
                </c:pt>
                <c:pt idx="1">
                  <c:v>American Indian</c:v>
                </c:pt>
                <c:pt idx="2">
                  <c:v>Asian</c:v>
                </c:pt>
                <c:pt idx="3">
                  <c:v>Hispanic</c:v>
                </c:pt>
                <c:pt idx="4">
                  <c:v>Black</c:v>
                </c:pt>
                <c:pt idx="5">
                  <c:v>White</c:v>
                </c:pt>
              </c:strCache>
            </c:strRef>
          </c:cat>
          <c:val>
            <c:numRef>
              <c:f>'Attendee Demos Snapshot'!$C$2:$C$7</c:f>
              <c:numCache>
                <c:formatCode>0%</c:formatCode>
                <c:ptCount val="6"/>
                <c:pt idx="0">
                  <c:v>0</c:v>
                </c:pt>
                <c:pt idx="1">
                  <c:v>0.01</c:v>
                </c:pt>
                <c:pt idx="2">
                  <c:v>0.04</c:v>
                </c:pt>
                <c:pt idx="3">
                  <c:v>0.13</c:v>
                </c:pt>
                <c:pt idx="4">
                  <c:v>0.12</c:v>
                </c:pt>
                <c:pt idx="5">
                  <c:v>0.69</c:v>
                </c:pt>
              </c:numCache>
            </c:numRef>
          </c:val>
          <c:extLst>
            <c:ext xmlns:c16="http://schemas.microsoft.com/office/drawing/2014/chart" uri="{C3380CC4-5D6E-409C-BE32-E72D297353CC}">
              <c16:uniqueId val="{00000000-8A83-400C-B187-D977AFBCAE18}"/>
            </c:ext>
          </c:extLst>
        </c:ser>
        <c:dLbls>
          <c:showLegendKey val="0"/>
          <c:showVal val="0"/>
          <c:showCatName val="0"/>
          <c:showSerName val="0"/>
          <c:showPercent val="0"/>
          <c:showBubbleSize val="0"/>
        </c:dLbls>
        <c:gapWidth val="10"/>
        <c:axId val="1979787216"/>
        <c:axId val="1979789536"/>
      </c:barChart>
      <c:barChart>
        <c:barDir val="bar"/>
        <c:grouping val="clustered"/>
        <c:varyColors val="0"/>
        <c:ser>
          <c:idx val="0"/>
          <c:order val="0"/>
          <c:tx>
            <c:strRef>
              <c:f>'Attendee Demos Snapshot'!$B$1</c:f>
              <c:strCache>
                <c:ptCount val="1"/>
                <c:pt idx="0">
                  <c:v>Festival</c:v>
                </c:pt>
              </c:strCache>
            </c:strRef>
          </c:tx>
          <c:spPr>
            <a:solidFill>
              <a:srgbClr val="4F7199"/>
            </a:solidFill>
            <a:ln>
              <a:noFill/>
            </a:ln>
            <a:effectLst/>
          </c:spPr>
          <c:invertIfNegative val="0"/>
          <c:dLbls>
            <c:dLbl>
              <c:idx val="0"/>
              <c:spPr>
                <a:noFill/>
                <a:ln>
                  <a:noFill/>
                </a:ln>
                <a:effectLst/>
              </c:spPr>
              <c:txPr>
                <a:bodyPr/>
                <a:lstStyle/>
                <a:p>
                  <a:pPr>
                    <a:defRPr>
                      <a:solidFill>
                        <a:schemeClr val="tx2"/>
                      </a:solidFill>
                    </a:defRPr>
                  </a:pPr>
                  <a:endParaRPr lang="en-US"/>
                </a:p>
              </c:txPr>
              <c:dLblPos val="inEnd"/>
              <c:showLegendKey val="0"/>
              <c:showVal val="1"/>
              <c:showCatName val="0"/>
              <c:showSerName val="0"/>
              <c:showPercent val="0"/>
              <c:showBubbleSize val="0"/>
              <c:extLst>
                <c:ext xmlns:c16="http://schemas.microsoft.com/office/drawing/2014/chart" uri="{C3380CC4-5D6E-409C-BE32-E72D297353CC}">
                  <c16:uniqueId val="{00000000-DEFB-154F-A54A-9EA0477AD6F1}"/>
                </c:ext>
              </c:extLst>
            </c:dLbl>
            <c:dLbl>
              <c:idx val="1"/>
              <c:layout>
                <c:manualLayout>
                  <c:x val="4.0014032211566899E-3"/>
                  <c:y val="-8.4846086808523594E-17"/>
                </c:manualLayout>
              </c:layout>
              <c:spPr>
                <a:noFill/>
                <a:ln>
                  <a:noFill/>
                </a:ln>
                <a:effectLst/>
              </c:spPr>
              <c:txPr>
                <a:bodyPr/>
                <a:lstStyle/>
                <a:p>
                  <a:pPr>
                    <a:defRPr>
                      <a:solidFill>
                        <a:schemeClr val="tx2"/>
                      </a:solidFill>
                    </a:defRPr>
                  </a:pPr>
                  <a:endParaRPr lang="en-US"/>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8A83-400C-B187-D977AFBCAE18}"/>
                </c:ext>
              </c:extLst>
            </c:dLbl>
            <c:spPr>
              <a:noFill/>
              <a:ln>
                <a:noFill/>
              </a:ln>
              <a:effectLst/>
            </c:spPr>
            <c:txPr>
              <a:bodyPr/>
              <a:lstStyle/>
              <a:p>
                <a:pPr>
                  <a:defRPr>
                    <a:solidFill>
                      <a:schemeClr val="bg2"/>
                    </a:solidFill>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'Attendee Demos Snapshot'!$A$2:$A$7</c:f>
              <c:strCache>
                <c:ptCount val="6"/>
                <c:pt idx="0">
                  <c:v>Pacific Islander</c:v>
                </c:pt>
                <c:pt idx="1">
                  <c:v>American Indian</c:v>
                </c:pt>
                <c:pt idx="2">
                  <c:v>Asian</c:v>
                </c:pt>
                <c:pt idx="3">
                  <c:v>Hispanic</c:v>
                </c:pt>
                <c:pt idx="4">
                  <c:v>Black</c:v>
                </c:pt>
                <c:pt idx="5">
                  <c:v>White</c:v>
                </c:pt>
              </c:strCache>
            </c:strRef>
          </c:cat>
          <c:val>
            <c:numRef>
              <c:f>'Attendee Demos Snapshot'!$B$2:$B$7</c:f>
              <c:numCache>
                <c:formatCode>0%</c:formatCode>
                <c:ptCount val="6"/>
                <c:pt idx="0">
                  <c:v>0.01</c:v>
                </c:pt>
                <c:pt idx="1">
                  <c:v>0.03</c:v>
                </c:pt>
                <c:pt idx="2">
                  <c:v>0.15</c:v>
                </c:pt>
                <c:pt idx="3">
                  <c:v>0.1</c:v>
                </c:pt>
                <c:pt idx="4">
                  <c:v>0.12</c:v>
                </c:pt>
                <c:pt idx="5">
                  <c:v>0.57999999999999996</c:v>
                </c:pt>
              </c:numCache>
            </c:numRef>
          </c:val>
          <c:extLst>
            <c:ext xmlns:c16="http://schemas.microsoft.com/office/drawing/2014/chart" uri="{C3380CC4-5D6E-409C-BE32-E72D297353CC}">
              <c16:uniqueId val="{00000003-8A83-400C-B187-D977AFBCAE18}"/>
            </c:ext>
          </c:extLst>
        </c:ser>
        <c:dLbls>
          <c:showLegendKey val="0"/>
          <c:showVal val="0"/>
          <c:showCatName val="0"/>
          <c:showSerName val="0"/>
          <c:showPercent val="0"/>
          <c:showBubbleSize val="0"/>
        </c:dLbls>
        <c:gapWidth val="95"/>
        <c:axId val="1979764128"/>
        <c:axId val="1979761808"/>
      </c:barChart>
      <c:catAx>
        <c:axId val="1979787216"/>
        <c:scaling>
          <c:orientation val="minMax"/>
        </c:scaling>
        <c:delete val="0"/>
        <c:axPos val="l"/>
        <c:numFmt formatCode="General" sourceLinked="1"/>
        <c:majorTickMark val="none"/>
        <c:minorTickMark val="none"/>
        <c:tickLblPos val="nextTo"/>
        <c:spPr>
          <a:noFill/>
          <a:ln w="9525" cap="flat" cmpd="sng" algn="ctr">
            <a:noFill/>
            <a:round/>
          </a:ln>
          <a:effectLst/>
        </c:spPr>
        <c:txPr>
          <a:bodyPr rot="-60000000" vert="horz"/>
          <a:lstStyle/>
          <a:p>
            <a:pPr>
              <a:defRPr/>
            </a:pPr>
            <a:endParaRPr lang="en-US"/>
          </a:p>
        </c:txPr>
        <c:crossAx val="1979789536"/>
        <c:crosses val="autoZero"/>
        <c:auto val="0"/>
        <c:lblAlgn val="ctr"/>
        <c:lblOffset val="100"/>
        <c:noMultiLvlLbl val="0"/>
      </c:catAx>
      <c:valAx>
        <c:axId val="1979789536"/>
        <c:scaling>
          <c:orientation val="minMax"/>
        </c:scaling>
        <c:delete val="1"/>
        <c:axPos val="b"/>
        <c:numFmt formatCode="0%" sourceLinked="1"/>
        <c:majorTickMark val="none"/>
        <c:minorTickMark val="none"/>
        <c:tickLblPos val="nextTo"/>
        <c:crossAx val="1979787216"/>
        <c:crosses val="autoZero"/>
        <c:crossBetween val="between"/>
      </c:valAx>
      <c:valAx>
        <c:axId val="1979761808"/>
        <c:scaling>
          <c:orientation val="minMax"/>
          <c:max val="1"/>
        </c:scaling>
        <c:delete val="1"/>
        <c:axPos val="b"/>
        <c:numFmt formatCode="0%" sourceLinked="1"/>
        <c:majorTickMark val="out"/>
        <c:minorTickMark val="none"/>
        <c:tickLblPos val="nextTo"/>
        <c:crossAx val="1979764128"/>
        <c:crosses val="autoZero"/>
        <c:crossBetween val="between"/>
      </c:valAx>
      <c:catAx>
        <c:axId val="1979764128"/>
        <c:scaling>
          <c:orientation val="minMax"/>
        </c:scaling>
        <c:delete val="1"/>
        <c:axPos val="l"/>
        <c:numFmt formatCode="General" sourceLinked="1"/>
        <c:majorTickMark val="out"/>
        <c:minorTickMark val="none"/>
        <c:tickLblPos val="nextTo"/>
        <c:crossAx val="1979761808"/>
        <c:crosses val="autoZero"/>
        <c:auto val="1"/>
        <c:lblAlgn val="ctr"/>
        <c:lblOffset val="100"/>
        <c:noMultiLvlLbl val="0"/>
      </c:catAx>
      <c:spPr>
        <a:noFill/>
        <a:ln>
          <a:noFill/>
        </a:ln>
        <a:effectLst/>
      </c:spPr>
    </c:plotArea>
    <c:legend>
      <c:legendPos val="b"/>
      <c:layout>
        <c:manualLayout>
          <c:xMode val="edge"/>
          <c:yMode val="edge"/>
          <c:x val="0.27412400904287398"/>
          <c:y val="0.84827685984958801"/>
          <c:w val="0.20649636595490201"/>
          <c:h val="6.4484491385777096E-2"/>
        </c:manualLayout>
      </c:layout>
      <c:overlay val="0"/>
      <c:txPr>
        <a:bodyPr/>
        <a:lstStyle/>
        <a:p>
          <a:pPr>
            <a:defRPr sz="1400"/>
          </a:pPr>
          <a:endParaRPr lang="en-US"/>
        </a:p>
      </c:txPr>
    </c:legend>
    <c:plotVisOnly val="1"/>
    <c:dispBlanksAs val="gap"/>
    <c:showDLblsOverMax val="0"/>
  </c:chart>
  <c:spPr>
    <a:solidFill>
      <a:schemeClr val="bg1"/>
    </a:solidFill>
    <a:ln w="9525" cap="flat" cmpd="sng" algn="ctr">
      <a:noFill/>
      <a:round/>
    </a:ln>
    <a:effectLst/>
  </c:spPr>
  <c:txPr>
    <a:bodyPr/>
    <a:lstStyle/>
    <a:p>
      <a:pPr>
        <a:defRPr sz="2000">
          <a:latin typeface="+mj-lt"/>
          <a:ea typeface="Verdana" panose="020B0604030504040204" pitchFamily="34" charset="0"/>
          <a:cs typeface="Verdana" panose="020B0604030504040204" pitchFamily="34" charset="0"/>
        </a:defRPr>
      </a:pPr>
      <a:endParaRPr lang="en-US"/>
    </a:p>
  </c:txPr>
  <c:externalData r:id="rId2">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35555221809808"/>
          <c:y val="0.19763690351169799"/>
          <c:w val="0.53712773641714395"/>
          <c:h val="0.733033178809677"/>
        </c:manualLayout>
      </c:layout>
      <c:barChart>
        <c:barDir val="col"/>
        <c:grouping val="stacked"/>
        <c:varyColors val="0"/>
        <c:ser>
          <c:idx val="0"/>
          <c:order val="0"/>
          <c:tx>
            <c:strRef>
              <c:f>'Bullet Chart'!$A$4</c:f>
              <c:strCache>
                <c:ptCount val="1"/>
                <c:pt idx="0">
                  <c:v>Goal to date</c:v>
                </c:pt>
              </c:strCache>
            </c:strRef>
          </c:tx>
          <c:spPr>
            <a:solidFill>
              <a:schemeClr val="bg1">
                <a:lumMod val="50000"/>
              </a:schemeClr>
            </a:solidFill>
          </c:spPr>
          <c:invertIfNegative val="0"/>
          <c:cat>
            <c:numRef>
              <c:f>'Bullet Chart'!$B$3:$D$3</c:f>
              <c:numCache>
                <c:formatCode>General</c:formatCode>
                <c:ptCount val="3"/>
                <c:pt idx="0">
                  <c:v>2015</c:v>
                </c:pt>
                <c:pt idx="1">
                  <c:v>2016</c:v>
                </c:pt>
                <c:pt idx="2">
                  <c:v>2017</c:v>
                </c:pt>
              </c:numCache>
            </c:numRef>
          </c:cat>
          <c:val>
            <c:numRef>
              <c:f>'Bullet Chart'!$B$4:$D$4</c:f>
              <c:numCache>
                <c:formatCode>General</c:formatCode>
                <c:ptCount val="3"/>
                <c:pt idx="0">
                  <c:v>100</c:v>
                </c:pt>
                <c:pt idx="1">
                  <c:v>200</c:v>
                </c:pt>
                <c:pt idx="2">
                  <c:v>300</c:v>
                </c:pt>
              </c:numCache>
            </c:numRef>
          </c:val>
          <c:extLst>
            <c:ext xmlns:c16="http://schemas.microsoft.com/office/drawing/2014/chart" uri="{C3380CC4-5D6E-409C-BE32-E72D297353CC}">
              <c16:uniqueId val="{00000000-C8B8-45A3-B45B-DF53553A3F95}"/>
            </c:ext>
          </c:extLst>
        </c:ser>
        <c:ser>
          <c:idx val="1"/>
          <c:order val="1"/>
          <c:tx>
            <c:strRef>
              <c:f>'Bullet Chart'!$A$5</c:f>
              <c:strCache>
                <c:ptCount val="1"/>
                <c:pt idx="0">
                  <c:v>5 year goal</c:v>
                </c:pt>
              </c:strCache>
            </c:strRef>
          </c:tx>
          <c:spPr>
            <a:solidFill>
              <a:schemeClr val="bg1">
                <a:lumMod val="85000"/>
              </a:schemeClr>
            </a:solidFill>
          </c:spPr>
          <c:invertIfNegative val="0"/>
          <c:cat>
            <c:numRef>
              <c:f>'Bullet Chart'!$B$3:$D$3</c:f>
              <c:numCache>
                <c:formatCode>General</c:formatCode>
                <c:ptCount val="3"/>
                <c:pt idx="0">
                  <c:v>2015</c:v>
                </c:pt>
                <c:pt idx="1">
                  <c:v>2016</c:v>
                </c:pt>
                <c:pt idx="2">
                  <c:v>2017</c:v>
                </c:pt>
              </c:numCache>
            </c:numRef>
          </c:cat>
          <c:val>
            <c:numRef>
              <c:f>'Bullet Chart'!$B$5:$D$5</c:f>
              <c:numCache>
                <c:formatCode>General</c:formatCode>
                <c:ptCount val="3"/>
                <c:pt idx="0">
                  <c:v>400</c:v>
                </c:pt>
                <c:pt idx="1">
                  <c:v>300</c:v>
                </c:pt>
                <c:pt idx="2">
                  <c:v>200</c:v>
                </c:pt>
              </c:numCache>
            </c:numRef>
          </c:val>
          <c:extLst>
            <c:ext xmlns:c16="http://schemas.microsoft.com/office/drawing/2014/chart" uri="{C3380CC4-5D6E-409C-BE32-E72D297353CC}">
              <c16:uniqueId val="{00000001-C8B8-45A3-B45B-DF53553A3F95}"/>
            </c:ext>
          </c:extLst>
        </c:ser>
        <c:dLbls>
          <c:showLegendKey val="0"/>
          <c:showVal val="0"/>
          <c:showCatName val="0"/>
          <c:showSerName val="0"/>
          <c:showPercent val="0"/>
          <c:showBubbleSize val="0"/>
        </c:dLbls>
        <c:gapWidth val="50"/>
        <c:overlap val="100"/>
        <c:axId val="1960524064"/>
        <c:axId val="1960527616"/>
      </c:barChart>
      <c:barChart>
        <c:barDir val="col"/>
        <c:grouping val="stacked"/>
        <c:varyColors val="0"/>
        <c:ser>
          <c:idx val="2"/>
          <c:order val="2"/>
          <c:tx>
            <c:strRef>
              <c:f>'Bullet Chart'!$A$7</c:f>
              <c:strCache>
                <c:ptCount val="1"/>
                <c:pt idx="0">
                  <c:v>Cumulative attendees</c:v>
                </c:pt>
              </c:strCache>
            </c:strRef>
          </c:tx>
          <c:spPr>
            <a:solidFill>
              <a:schemeClr val="accent4"/>
            </a:solidFill>
            <a:ln>
              <a:solidFill>
                <a:schemeClr val="bg2"/>
              </a:solidFill>
            </a:ln>
          </c:spPr>
          <c:invertIfNegative val="0"/>
          <c:dLbls>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numRef>
              <c:f>'Bullet Chart'!$B$3:$D$3</c:f>
              <c:numCache>
                <c:formatCode>General</c:formatCode>
                <c:ptCount val="3"/>
                <c:pt idx="0">
                  <c:v>2015</c:v>
                </c:pt>
                <c:pt idx="1">
                  <c:v>2016</c:v>
                </c:pt>
                <c:pt idx="2">
                  <c:v>2017</c:v>
                </c:pt>
              </c:numCache>
            </c:numRef>
          </c:cat>
          <c:val>
            <c:numRef>
              <c:f>'Bullet Chart'!$B$7:$D$7</c:f>
              <c:numCache>
                <c:formatCode>General</c:formatCode>
                <c:ptCount val="3"/>
                <c:pt idx="0">
                  <c:v>125</c:v>
                </c:pt>
                <c:pt idx="1">
                  <c:v>290</c:v>
                </c:pt>
                <c:pt idx="2">
                  <c:v>400</c:v>
                </c:pt>
              </c:numCache>
            </c:numRef>
          </c:val>
          <c:extLst>
            <c:ext xmlns:c16="http://schemas.microsoft.com/office/drawing/2014/chart" uri="{C3380CC4-5D6E-409C-BE32-E72D297353CC}">
              <c16:uniqueId val="{00000002-C8B8-45A3-B45B-DF53553A3F95}"/>
            </c:ext>
          </c:extLst>
        </c:ser>
        <c:dLbls>
          <c:showLegendKey val="0"/>
          <c:showVal val="0"/>
          <c:showCatName val="0"/>
          <c:showSerName val="0"/>
          <c:showPercent val="0"/>
          <c:showBubbleSize val="0"/>
        </c:dLbls>
        <c:gapWidth val="125"/>
        <c:overlap val="50"/>
        <c:axId val="1960531984"/>
        <c:axId val="1960529664"/>
      </c:barChart>
      <c:catAx>
        <c:axId val="1960524064"/>
        <c:scaling>
          <c:orientation val="minMax"/>
        </c:scaling>
        <c:delete val="0"/>
        <c:axPos val="b"/>
        <c:numFmt formatCode="General" sourceLinked="0"/>
        <c:majorTickMark val="none"/>
        <c:minorTickMark val="none"/>
        <c:tickLblPos val="nextTo"/>
        <c:crossAx val="1960527616"/>
        <c:crosses val="autoZero"/>
        <c:auto val="1"/>
        <c:lblAlgn val="ctr"/>
        <c:lblOffset val="100"/>
        <c:noMultiLvlLbl val="0"/>
      </c:catAx>
      <c:valAx>
        <c:axId val="1960527616"/>
        <c:scaling>
          <c:orientation val="minMax"/>
        </c:scaling>
        <c:delete val="0"/>
        <c:axPos val="l"/>
        <c:majorGridlines>
          <c:spPr>
            <a:ln>
              <a:solidFill>
                <a:schemeClr val="bg2"/>
              </a:solidFill>
            </a:ln>
          </c:spPr>
        </c:majorGridlines>
        <c:numFmt formatCode="General" sourceLinked="1"/>
        <c:majorTickMark val="none"/>
        <c:minorTickMark val="none"/>
        <c:tickLblPos val="nextTo"/>
        <c:crossAx val="1960524064"/>
        <c:crosses val="autoZero"/>
        <c:crossBetween val="between"/>
      </c:valAx>
      <c:valAx>
        <c:axId val="1960529664"/>
        <c:scaling>
          <c:orientation val="minMax"/>
          <c:max val="800"/>
        </c:scaling>
        <c:delete val="1"/>
        <c:axPos val="r"/>
        <c:numFmt formatCode="General" sourceLinked="1"/>
        <c:majorTickMark val="out"/>
        <c:minorTickMark val="none"/>
        <c:tickLblPos val="nextTo"/>
        <c:crossAx val="1960531984"/>
        <c:crosses val="max"/>
        <c:crossBetween val="between"/>
      </c:valAx>
      <c:catAx>
        <c:axId val="1960531984"/>
        <c:scaling>
          <c:orientation val="minMax"/>
        </c:scaling>
        <c:delete val="1"/>
        <c:axPos val="b"/>
        <c:numFmt formatCode="General" sourceLinked="1"/>
        <c:majorTickMark val="out"/>
        <c:minorTickMark val="none"/>
        <c:tickLblPos val="nextTo"/>
        <c:crossAx val="1960529664"/>
        <c:crosses val="autoZero"/>
        <c:auto val="1"/>
        <c:lblAlgn val="ctr"/>
        <c:lblOffset val="100"/>
        <c:noMultiLvlLbl val="0"/>
      </c:catAx>
    </c:plotArea>
    <c:legend>
      <c:legendPos val="r"/>
      <c:layout>
        <c:manualLayout>
          <c:xMode val="edge"/>
          <c:yMode val="edge"/>
          <c:x val="0.68008744787254105"/>
          <c:y val="0.23837420590762501"/>
          <c:w val="0.30829309218531797"/>
          <c:h val="0.19409209358669199"/>
        </c:manualLayout>
      </c:layout>
      <c:overlay val="0"/>
      <c:txPr>
        <a:bodyPr/>
        <a:lstStyle/>
        <a:p>
          <a:pPr>
            <a:defRPr sz="1200"/>
          </a:pPr>
          <a:endParaRPr lang="en-US"/>
        </a:p>
      </c:txPr>
    </c:legend>
    <c:plotVisOnly val="1"/>
    <c:dispBlanksAs val="gap"/>
    <c:showDLblsOverMax val="0"/>
  </c:chart>
  <c:spPr>
    <a:ln>
      <a:noFill/>
    </a:ln>
  </c:spPr>
  <c:externalData r:id="rId1">
    <c:autoUpdate val="0"/>
  </c:externalData>
  <c:userShapes r:id="rId2"/>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37164226248223298"/>
          <c:y val="5.4652002279875898E-2"/>
          <c:w val="0.53712773641714395"/>
          <c:h val="0.87009633179230605"/>
        </c:manualLayout>
      </c:layout>
      <c:barChart>
        <c:barDir val="col"/>
        <c:grouping val="stacked"/>
        <c:varyColors val="0"/>
        <c:ser>
          <c:idx val="0"/>
          <c:order val="0"/>
          <c:tx>
            <c:strRef>
              <c:f>'Bullet Chart'!$A$4</c:f>
              <c:strCache>
                <c:ptCount val="1"/>
                <c:pt idx="0">
                  <c:v>Goal to date</c:v>
                </c:pt>
              </c:strCache>
            </c:strRef>
          </c:tx>
          <c:spPr>
            <a:solidFill>
              <a:schemeClr val="bg1">
                <a:lumMod val="50000"/>
              </a:schemeClr>
            </a:solidFill>
          </c:spPr>
          <c:invertIfNegative val="0"/>
          <c:dLbls>
            <c:dLbl>
              <c:idx val="0"/>
              <c:layout>
                <c:manualLayout>
                  <c:x val="-0.36962750716332399"/>
                  <c:y val="-5.71939231456658E-2"/>
                </c:manualLayout>
              </c:layout>
              <c:tx>
                <c:rich>
                  <a:bodyPr wrap="square" lIns="38100" tIns="19050" rIns="38100" bIns="19050" anchor="ctr" anchorCtr="0">
                    <a:spAutoFit/>
                  </a:bodyPr>
                  <a:lstStyle/>
                  <a:p>
                    <a:pPr algn="l">
                      <a:defRPr sz="1400">
                        <a:solidFill>
                          <a:schemeClr val="bg1">
                            <a:lumMod val="50000"/>
                          </a:schemeClr>
                        </a:solidFill>
                      </a:defRPr>
                    </a:pPr>
                    <a:fld id="{47902602-EFC7-4ACB-BD25-19D05DA45038}" type="VALUE">
                      <a:rPr lang="en-US" sz="1400">
                        <a:solidFill>
                          <a:schemeClr val="bg1">
                            <a:lumMod val="50000"/>
                          </a:schemeClr>
                        </a:solidFill>
                      </a:rPr>
                      <a:pPr algn="l">
                        <a:defRPr sz="1400">
                          <a:solidFill>
                            <a:schemeClr val="bg1">
                              <a:lumMod val="50000"/>
                            </a:schemeClr>
                          </a:solidFill>
                        </a:defRPr>
                      </a:pPr>
                      <a:t>[VALUE]</a:t>
                    </a:fld>
                    <a:r>
                      <a:rPr lang="en-US" sz="1400">
                        <a:solidFill>
                          <a:schemeClr val="bg1">
                            <a:lumMod val="50000"/>
                          </a:schemeClr>
                        </a:solidFill>
                      </a:rPr>
                      <a:t> attendees</a:t>
                    </a:r>
                  </a:p>
                  <a:p>
                    <a:pPr algn="l">
                      <a:defRPr sz="1400">
                        <a:solidFill>
                          <a:schemeClr val="bg1">
                            <a:lumMod val="50000"/>
                          </a:schemeClr>
                        </a:solidFill>
                      </a:defRPr>
                    </a:pPr>
                    <a:r>
                      <a:rPr lang="en-US" sz="1400">
                        <a:solidFill>
                          <a:schemeClr val="bg1">
                            <a:lumMod val="50000"/>
                          </a:schemeClr>
                        </a:solidFill>
                      </a:rPr>
                      <a:t>Annual Goal</a:t>
                    </a:r>
                  </a:p>
                </c:rich>
              </c:tx>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38759334882566598"/>
                      <c:h val="0.22886519882065701"/>
                    </c:manualLayout>
                  </c15:layout>
                  <c15:dlblFieldTable/>
                  <c15:showDataLabelsRange val="0"/>
                </c:ext>
                <c:ext xmlns:c16="http://schemas.microsoft.com/office/drawing/2014/chart" uri="{C3380CC4-5D6E-409C-BE32-E72D297353CC}">
                  <c16:uniqueId val="{00000000-3E5C-4BF2-B408-67CBD4F1439E}"/>
                </c:ext>
              </c:extLst>
            </c:dLbl>
            <c:spPr>
              <a:noFill/>
              <a:ln>
                <a:noFill/>
              </a:ln>
              <a:effectLst/>
            </c:spPr>
            <c:txPr>
              <a:bodyPr wrap="square" lIns="38100" tIns="19050" rIns="38100" bIns="19050" anchor="ctr">
                <a:spAutoFit/>
              </a:bodyPr>
              <a:lstStyle/>
              <a:p>
                <a:pPr>
                  <a:defRPr sz="1400"/>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numRef>
              <c:f>'Bullet Chart'!$B$3</c:f>
              <c:numCache>
                <c:formatCode>General</c:formatCode>
                <c:ptCount val="1"/>
                <c:pt idx="0">
                  <c:v>2015</c:v>
                </c:pt>
              </c:numCache>
            </c:numRef>
          </c:cat>
          <c:val>
            <c:numRef>
              <c:f>'Bullet Chart'!$B$4</c:f>
              <c:numCache>
                <c:formatCode>General</c:formatCode>
                <c:ptCount val="1"/>
                <c:pt idx="0">
                  <c:v>100</c:v>
                </c:pt>
              </c:numCache>
            </c:numRef>
          </c:val>
          <c:extLst>
            <c:ext xmlns:c16="http://schemas.microsoft.com/office/drawing/2014/chart" uri="{C3380CC4-5D6E-409C-BE32-E72D297353CC}">
              <c16:uniqueId val="{00000001-3E5C-4BF2-B408-67CBD4F1439E}"/>
            </c:ext>
          </c:extLst>
        </c:ser>
        <c:ser>
          <c:idx val="1"/>
          <c:order val="1"/>
          <c:tx>
            <c:strRef>
              <c:f>'Bullet Chart'!$A$5</c:f>
              <c:strCache>
                <c:ptCount val="1"/>
                <c:pt idx="0">
                  <c:v>5 year goal</c:v>
                </c:pt>
              </c:strCache>
            </c:strRef>
          </c:tx>
          <c:spPr>
            <a:solidFill>
              <a:schemeClr val="bg1">
                <a:lumMod val="85000"/>
              </a:schemeClr>
            </a:solidFill>
          </c:spPr>
          <c:invertIfNegative val="0"/>
          <c:dLbls>
            <c:dLbl>
              <c:idx val="0"/>
              <c:layout>
                <c:manualLayout>
                  <c:x val="-0.36121953283164898"/>
                  <c:y val="-0.30163906083292902"/>
                </c:manualLayout>
              </c:layout>
              <c:tx>
                <c:rich>
                  <a:bodyPr wrap="square" lIns="38100" tIns="19050" rIns="38100" bIns="19050" anchor="ctr" anchorCtr="0">
                    <a:spAutoFit/>
                  </a:bodyPr>
                  <a:lstStyle/>
                  <a:p>
                    <a:pPr algn="l">
                      <a:defRPr sz="1400"/>
                    </a:pPr>
                    <a:r>
                      <a:rPr lang="en-US" sz="1400">
                        <a:solidFill>
                          <a:schemeClr val="bg1">
                            <a:lumMod val="65000"/>
                          </a:schemeClr>
                        </a:solidFill>
                      </a:rPr>
                      <a:t>500</a:t>
                    </a:r>
                    <a:r>
                      <a:rPr lang="en-US" sz="1400" baseline="0">
                        <a:solidFill>
                          <a:schemeClr val="bg1">
                            <a:lumMod val="65000"/>
                          </a:schemeClr>
                        </a:solidFill>
                      </a:rPr>
                      <a:t>  attendees</a:t>
                    </a:r>
                  </a:p>
                  <a:p>
                    <a:pPr algn="l">
                      <a:defRPr sz="1400"/>
                    </a:pPr>
                    <a:r>
                      <a:rPr lang="en-US" sz="1400" baseline="0">
                        <a:solidFill>
                          <a:schemeClr val="bg1">
                            <a:lumMod val="65000"/>
                          </a:schemeClr>
                        </a:solidFill>
                      </a:rPr>
                      <a:t>Five-year goal</a:t>
                    </a:r>
                    <a:endParaRPr lang="en-US" sz="1400">
                      <a:solidFill>
                        <a:schemeClr val="bg1">
                          <a:lumMod val="65000"/>
                        </a:schemeClr>
                      </a:solidFill>
                    </a:endParaRPr>
                  </a:p>
                </c:rich>
              </c:tx>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41051598492881802"/>
                      <c:h val="0.14160871982154999"/>
                    </c:manualLayout>
                  </c15:layout>
                </c:ext>
                <c:ext xmlns:c16="http://schemas.microsoft.com/office/drawing/2014/chart" uri="{C3380CC4-5D6E-409C-BE32-E72D297353CC}">
                  <c16:uniqueId val="{00000002-3E5C-4BF2-B408-67CBD4F1439E}"/>
                </c:ext>
              </c:extLst>
            </c:dLbl>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'Bullet Chart'!$B$3</c:f>
              <c:numCache>
                <c:formatCode>General</c:formatCode>
                <c:ptCount val="1"/>
                <c:pt idx="0">
                  <c:v>2015</c:v>
                </c:pt>
              </c:numCache>
            </c:numRef>
          </c:cat>
          <c:val>
            <c:numRef>
              <c:f>'Bullet Chart'!$B$5</c:f>
              <c:numCache>
                <c:formatCode>General</c:formatCode>
                <c:ptCount val="1"/>
                <c:pt idx="0">
                  <c:v>400</c:v>
                </c:pt>
              </c:numCache>
            </c:numRef>
          </c:val>
          <c:extLst>
            <c:ext xmlns:c16="http://schemas.microsoft.com/office/drawing/2014/chart" uri="{C3380CC4-5D6E-409C-BE32-E72D297353CC}">
              <c16:uniqueId val="{00000003-3E5C-4BF2-B408-67CBD4F1439E}"/>
            </c:ext>
          </c:extLst>
        </c:ser>
        <c:dLbls>
          <c:showLegendKey val="0"/>
          <c:showVal val="0"/>
          <c:showCatName val="0"/>
          <c:showSerName val="0"/>
          <c:showPercent val="0"/>
          <c:showBubbleSize val="0"/>
        </c:dLbls>
        <c:gapWidth val="50"/>
        <c:overlap val="100"/>
        <c:axId val="1980386224"/>
        <c:axId val="1980388000"/>
      </c:barChart>
      <c:barChart>
        <c:barDir val="col"/>
        <c:grouping val="stacked"/>
        <c:varyColors val="0"/>
        <c:ser>
          <c:idx val="2"/>
          <c:order val="2"/>
          <c:tx>
            <c:strRef>
              <c:f>'Bullet Chart'!$A$7</c:f>
              <c:strCache>
                <c:ptCount val="1"/>
                <c:pt idx="0">
                  <c:v>Cumulative attendees</c:v>
                </c:pt>
              </c:strCache>
            </c:strRef>
          </c:tx>
          <c:spPr>
            <a:solidFill>
              <a:schemeClr val="accent4"/>
            </a:solidFill>
            <a:ln>
              <a:solidFill>
                <a:schemeClr val="bg2"/>
              </a:solidFill>
            </a:ln>
          </c:spPr>
          <c:invertIfNegative val="0"/>
          <c:dLbls>
            <c:dLbl>
              <c:idx val="0"/>
              <c:tx>
                <c:rich>
                  <a:bodyPr/>
                  <a:lstStyle/>
                  <a:p>
                    <a:fld id="{49C099DE-5A62-426B-B5EA-C3E7B97F603F}" type="VALUE">
                      <a:rPr lang="en-US"/>
                      <a:pPr/>
                      <a:t>[VALUE]</a:t>
                    </a:fld>
                    <a:r>
                      <a:rPr lang="en-US" dirty="0"/>
                      <a:t> </a:t>
                    </a:r>
                    <a:r>
                      <a:rPr lang="en-US" sz="1050" dirty="0"/>
                      <a:t>attendees</a:t>
                    </a:r>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3E5C-4BF2-B408-67CBD4F1439E}"/>
                </c:ext>
              </c:extLst>
            </c:dLbl>
            <c:spPr>
              <a:noFill/>
              <a:ln>
                <a:noFill/>
              </a:ln>
              <a:effectLst/>
            </c:spPr>
            <c:txPr>
              <a:bodyPr wrap="square" lIns="38100" tIns="19050" rIns="38100" bIns="19050" anchor="ctr">
                <a:spAutoFit/>
              </a:bodyPr>
              <a:lstStyle/>
              <a:p>
                <a:pPr>
                  <a:defRPr sz="2000">
                    <a:solidFill>
                      <a:schemeClr val="bg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numRef>
              <c:f>'Bullet Chart'!$B$3</c:f>
              <c:numCache>
                <c:formatCode>General</c:formatCode>
                <c:ptCount val="1"/>
                <c:pt idx="0">
                  <c:v>2015</c:v>
                </c:pt>
              </c:numCache>
            </c:numRef>
          </c:cat>
          <c:val>
            <c:numRef>
              <c:f>'Bullet Chart'!$B$7</c:f>
              <c:numCache>
                <c:formatCode>General</c:formatCode>
                <c:ptCount val="1"/>
                <c:pt idx="0">
                  <c:v>125</c:v>
                </c:pt>
              </c:numCache>
            </c:numRef>
          </c:val>
          <c:extLst>
            <c:ext xmlns:c16="http://schemas.microsoft.com/office/drawing/2014/chart" uri="{C3380CC4-5D6E-409C-BE32-E72D297353CC}">
              <c16:uniqueId val="{00000005-3E5C-4BF2-B408-67CBD4F1439E}"/>
            </c:ext>
          </c:extLst>
        </c:ser>
        <c:dLbls>
          <c:showLegendKey val="0"/>
          <c:showVal val="0"/>
          <c:showCatName val="0"/>
          <c:showSerName val="0"/>
          <c:showPercent val="0"/>
          <c:showBubbleSize val="0"/>
        </c:dLbls>
        <c:gapWidth val="125"/>
        <c:overlap val="50"/>
        <c:axId val="1979888096"/>
        <c:axId val="1980389776"/>
      </c:barChart>
      <c:catAx>
        <c:axId val="1980386224"/>
        <c:scaling>
          <c:orientation val="minMax"/>
        </c:scaling>
        <c:delete val="0"/>
        <c:axPos val="b"/>
        <c:numFmt formatCode="General" sourceLinked="0"/>
        <c:majorTickMark val="none"/>
        <c:minorTickMark val="none"/>
        <c:tickLblPos val="nextTo"/>
        <c:crossAx val="1980388000"/>
        <c:crosses val="autoZero"/>
        <c:auto val="1"/>
        <c:lblAlgn val="ctr"/>
        <c:lblOffset val="100"/>
        <c:noMultiLvlLbl val="0"/>
      </c:catAx>
      <c:valAx>
        <c:axId val="1980388000"/>
        <c:scaling>
          <c:orientation val="minMax"/>
          <c:max val="500"/>
        </c:scaling>
        <c:delete val="1"/>
        <c:axPos val="l"/>
        <c:majorGridlines>
          <c:spPr>
            <a:ln>
              <a:solidFill>
                <a:schemeClr val="bg2"/>
              </a:solidFill>
            </a:ln>
          </c:spPr>
        </c:majorGridlines>
        <c:numFmt formatCode="General" sourceLinked="1"/>
        <c:majorTickMark val="out"/>
        <c:minorTickMark val="none"/>
        <c:tickLblPos val="nextTo"/>
        <c:crossAx val="1980386224"/>
        <c:crosses val="autoZero"/>
        <c:crossBetween val="between"/>
      </c:valAx>
      <c:valAx>
        <c:axId val="1980389776"/>
        <c:scaling>
          <c:orientation val="minMax"/>
          <c:max val="800"/>
        </c:scaling>
        <c:delete val="1"/>
        <c:axPos val="r"/>
        <c:numFmt formatCode="General" sourceLinked="1"/>
        <c:majorTickMark val="out"/>
        <c:minorTickMark val="none"/>
        <c:tickLblPos val="nextTo"/>
        <c:crossAx val="1979888096"/>
        <c:crosses val="max"/>
        <c:crossBetween val="between"/>
      </c:valAx>
      <c:catAx>
        <c:axId val="1979888096"/>
        <c:scaling>
          <c:orientation val="minMax"/>
        </c:scaling>
        <c:delete val="1"/>
        <c:axPos val="b"/>
        <c:numFmt formatCode="General" sourceLinked="1"/>
        <c:majorTickMark val="out"/>
        <c:minorTickMark val="none"/>
        <c:tickLblPos val="nextTo"/>
        <c:crossAx val="1980389776"/>
        <c:crosses val="autoZero"/>
        <c:auto val="1"/>
        <c:lblAlgn val="ctr"/>
        <c:lblOffset val="100"/>
        <c:noMultiLvlLbl val="0"/>
      </c:catAx>
    </c:plotArea>
    <c:plotVisOnly val="1"/>
    <c:dispBlanksAs val="gap"/>
    <c:showDLblsOverMax val="0"/>
  </c:chart>
  <c:spPr>
    <a:ln>
      <a:noFill/>
    </a:ln>
  </c:sp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Variable</c:v>
                </c:pt>
              </c:strCache>
            </c:strRef>
          </c:tx>
          <c:spPr>
            <a:solidFill>
              <a:schemeClr val="accent4"/>
            </a:solidFill>
            <a:ln>
              <a:solidFill>
                <a:schemeClr val="accent4"/>
              </a:solidFill>
            </a:ln>
          </c:spPr>
          <c:dPt>
            <c:idx val="0"/>
            <c:bubble3D val="0"/>
            <c:spPr>
              <a:solidFill>
                <a:schemeClr val="accent4"/>
              </a:solidFill>
              <a:ln w="19050">
                <a:solidFill>
                  <a:schemeClr val="accent4"/>
                </a:solidFill>
              </a:ln>
              <a:effectLst/>
            </c:spPr>
            <c:extLst>
              <c:ext xmlns:c16="http://schemas.microsoft.com/office/drawing/2014/chart" uri="{C3380CC4-5D6E-409C-BE32-E72D297353CC}">
                <c16:uniqueId val="{00000001-2DF5-4E55-A9E7-31572F21FF33}"/>
              </c:ext>
            </c:extLst>
          </c:dPt>
          <c:dPt>
            <c:idx val="1"/>
            <c:bubble3D val="0"/>
            <c:spPr>
              <a:solidFill>
                <a:schemeClr val="bg2"/>
              </a:solidFill>
              <a:ln w="19050">
                <a:solidFill>
                  <a:schemeClr val="accent4"/>
                </a:solidFill>
              </a:ln>
              <a:effectLst/>
            </c:spPr>
            <c:extLst>
              <c:ext xmlns:c16="http://schemas.microsoft.com/office/drawing/2014/chart" uri="{C3380CC4-5D6E-409C-BE32-E72D297353CC}">
                <c16:uniqueId val="{00000001-3412-4E52-8011-952889EB8351}"/>
              </c:ext>
            </c:extLst>
          </c:dPt>
          <c:cat>
            <c:strRef>
              <c:f>Sheet1!$A$2:$A$3</c:f>
              <c:strCache>
                <c:ptCount val="2"/>
                <c:pt idx="0">
                  <c:v>More Info</c:v>
                </c:pt>
                <c:pt idx="1">
                  <c:v>No more info</c:v>
                </c:pt>
              </c:strCache>
            </c:strRef>
          </c:cat>
          <c:val>
            <c:numRef>
              <c:f>Sheet1!$B$2:$B$3</c:f>
              <c:numCache>
                <c:formatCode>0%</c:formatCode>
                <c:ptCount val="2"/>
                <c:pt idx="0">
                  <c:v>0.81</c:v>
                </c:pt>
                <c:pt idx="1">
                  <c:v>0.19</c:v>
                </c:pt>
              </c:numCache>
            </c:numRef>
          </c:val>
          <c:extLst>
            <c:ext xmlns:c16="http://schemas.microsoft.com/office/drawing/2014/chart" uri="{C3380CC4-5D6E-409C-BE32-E72D297353CC}">
              <c16:uniqueId val="{00000000-3412-4E52-8011-952889EB8351}"/>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Percentage</c:v>
                </c:pt>
              </c:strCache>
            </c:strRef>
          </c:tx>
          <c:spPr>
            <a:solidFill>
              <a:schemeClr val="bg2"/>
            </a:solidFill>
            <a:ln>
              <a:solidFill>
                <a:srgbClr val="4F7199"/>
              </a:solidFill>
            </a:ln>
          </c:spPr>
          <c:dPt>
            <c:idx val="0"/>
            <c:bubble3D val="0"/>
            <c:spPr>
              <a:solidFill>
                <a:schemeClr val="tx2"/>
              </a:solidFill>
              <a:ln w="19050">
                <a:solidFill>
                  <a:srgbClr val="4F7199"/>
                </a:solidFill>
              </a:ln>
              <a:effectLst/>
            </c:spPr>
            <c:extLst>
              <c:ext xmlns:c16="http://schemas.microsoft.com/office/drawing/2014/chart" uri="{C3380CC4-5D6E-409C-BE32-E72D297353CC}">
                <c16:uniqueId val="{00000001-16B2-5A43-B5D5-2CDDFA6DED80}"/>
              </c:ext>
            </c:extLst>
          </c:dPt>
          <c:dPt>
            <c:idx val="1"/>
            <c:bubble3D val="0"/>
            <c:spPr>
              <a:solidFill>
                <a:schemeClr val="bg2"/>
              </a:solidFill>
              <a:ln w="19050">
                <a:solidFill>
                  <a:srgbClr val="4F7199"/>
                </a:solidFill>
              </a:ln>
              <a:effectLst/>
            </c:spPr>
            <c:extLst>
              <c:ext xmlns:c16="http://schemas.microsoft.com/office/drawing/2014/chart" uri="{C3380CC4-5D6E-409C-BE32-E72D297353CC}">
                <c16:uniqueId val="{00000003-16B2-5A43-B5D5-2CDDFA6DED80}"/>
              </c:ext>
            </c:extLst>
          </c:dPt>
          <c:dLbls>
            <c:dLbl>
              <c:idx val="0"/>
              <c:tx>
                <c:rich>
                  <a:bodyPr rot="0" spcFirstLastPara="1" vertOverflow="ellipsis" vert="horz" wrap="square" lIns="38100" tIns="19050" rIns="38100" bIns="19050" anchor="ctr" anchorCtr="1">
                    <a:spAutoFit/>
                  </a:bodyPr>
                  <a:lstStyle/>
                  <a:p>
                    <a:pPr>
                      <a:defRPr sz="1800" b="1" i="0" u="none" strike="noStrike" kern="1200" baseline="0">
                        <a:solidFill>
                          <a:schemeClr val="bg2"/>
                        </a:solidFill>
                        <a:latin typeface="+mn-lt"/>
                        <a:ea typeface="+mn-ea"/>
                        <a:cs typeface="+mn-cs"/>
                      </a:defRPr>
                    </a:pPr>
                    <a:fld id="{AF7E3730-D986-41C0-9529-E2B60BFD5A9D}" type="CATEGORYNAME">
                      <a:rPr lang="en-US" b="0">
                        <a:solidFill>
                          <a:schemeClr val="bg2"/>
                        </a:solidFill>
                      </a:rPr>
                      <a:pPr>
                        <a:defRPr sz="1800" b="1">
                          <a:solidFill>
                            <a:schemeClr val="bg2"/>
                          </a:solidFill>
                        </a:defRPr>
                      </a:pPr>
                      <a:t>[CATEGORY NAME]</a:t>
                    </a:fld>
                    <a:r>
                      <a:rPr lang="en-US" baseline="0" dirty="0">
                        <a:solidFill>
                          <a:schemeClr val="bg2"/>
                        </a:solidFill>
                      </a:rPr>
                      <a:t>
</a:t>
                    </a:r>
                    <a:fld id="{50278384-84C6-40F3-99B0-D5250C41BD20}" type="VALUE">
                      <a:rPr lang="en-US" sz="2800" baseline="0">
                        <a:solidFill>
                          <a:schemeClr val="bg2"/>
                        </a:solidFill>
                      </a:rPr>
                      <a:pPr>
                        <a:defRPr sz="1800" b="1">
                          <a:solidFill>
                            <a:schemeClr val="bg2"/>
                          </a:solidFill>
                        </a:defRPr>
                      </a:pPr>
                      <a:t>[VALUE]</a:t>
                    </a:fld>
                    <a:endParaRPr lang="en-US" baseline="0" dirty="0">
                      <a:solidFill>
                        <a:schemeClr val="bg2"/>
                      </a:solidFill>
                    </a:endParaRPr>
                  </a:p>
                </c:rich>
              </c:tx>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2"/>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1-16B2-5A43-B5D5-2CDDFA6DED80}"/>
                </c:ext>
              </c:extLst>
            </c:dLbl>
            <c:dLbl>
              <c:idx val="1"/>
              <c:tx>
                <c:rich>
                  <a:bodyPr rot="0" spcFirstLastPara="1" vertOverflow="ellipsis" vert="horz" wrap="square" lIns="38100" tIns="19050" rIns="38100" bIns="19050" anchor="ctr" anchorCtr="1">
                    <a:spAutoFit/>
                  </a:bodyPr>
                  <a:lstStyle/>
                  <a:p>
                    <a:pPr>
                      <a:defRPr sz="1800" b="1" i="0" u="none" strike="noStrike" kern="1200" baseline="0">
                        <a:solidFill>
                          <a:schemeClr val="tx2"/>
                        </a:solidFill>
                        <a:latin typeface="+mn-lt"/>
                        <a:ea typeface="+mn-ea"/>
                        <a:cs typeface="+mn-cs"/>
                      </a:defRPr>
                    </a:pPr>
                    <a:fld id="{2816D262-9CA2-4917-8368-F7ECCC1F329A}" type="CATEGORYNAME">
                      <a:rPr lang="en-US" b="0">
                        <a:solidFill>
                          <a:schemeClr val="tx2"/>
                        </a:solidFill>
                      </a:rPr>
                      <a:pPr>
                        <a:defRPr sz="1800" b="1">
                          <a:solidFill>
                            <a:schemeClr val="tx2"/>
                          </a:solidFill>
                        </a:defRPr>
                      </a:pPr>
                      <a:t>[CATEGORY NAME]</a:t>
                    </a:fld>
                    <a:r>
                      <a:rPr lang="en-US" baseline="0" dirty="0">
                        <a:solidFill>
                          <a:schemeClr val="tx2"/>
                        </a:solidFill>
                      </a:rPr>
                      <a:t>
</a:t>
                    </a:r>
                    <a:fld id="{CD18ED1B-3AF3-4411-B9FA-BD0D44E2154B}" type="VALUE">
                      <a:rPr lang="en-US" sz="2800" baseline="0">
                        <a:solidFill>
                          <a:schemeClr val="tx2"/>
                        </a:solidFill>
                      </a:rPr>
                      <a:pPr>
                        <a:defRPr sz="1800" b="1">
                          <a:solidFill>
                            <a:schemeClr val="tx2"/>
                          </a:solidFill>
                        </a:defRPr>
                      </a:pPr>
                      <a:t>[VALUE]</a:t>
                    </a:fld>
                    <a:endParaRPr lang="en-US" baseline="0" dirty="0">
                      <a:solidFill>
                        <a:schemeClr val="tx2"/>
                      </a:solidFill>
                    </a:endParaRPr>
                  </a:p>
                </c:rich>
              </c:tx>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2"/>
                      </a:solidFill>
                      <a:latin typeface="+mn-lt"/>
                      <a:ea typeface="+mn-ea"/>
                      <a:cs typeface="+mn-cs"/>
                    </a:defRPr>
                  </a:pPr>
                  <a:endParaRPr lang="en-US"/>
                </a:p>
              </c:txPr>
              <c:showLegendKey val="0"/>
              <c:showVal val="1"/>
              <c:showCatName val="1"/>
              <c:showSerName val="0"/>
              <c:showPercent val="0"/>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3-16B2-5A43-B5D5-2CDDFA6DED80}"/>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mn-lt"/>
                    <a:ea typeface="+mn-ea"/>
                    <a:cs typeface="+mn-cs"/>
                  </a:defRPr>
                </a:pPr>
                <a:endParaRPr lang="en-US"/>
              </a:p>
            </c:txPr>
            <c:showLegendKey val="0"/>
            <c:showVal val="1"/>
            <c:showCatName val="1"/>
            <c:showSerName val="0"/>
            <c:showPercent val="0"/>
            <c:showBubbleSize val="0"/>
            <c:separator>
</c:separator>
            <c:showLeaderLines val="0"/>
            <c:extLst>
              <c:ext xmlns:c15="http://schemas.microsoft.com/office/drawing/2012/chart" uri="{CE6537A1-D6FC-4f65-9D91-7224C49458BB}"/>
            </c:extLst>
          </c:dLbls>
          <c:cat>
            <c:strRef>
              <c:f>Sheet1!$A$2:$A$3</c:f>
              <c:strCache>
                <c:ptCount val="2"/>
                <c:pt idx="0">
                  <c:v>Female</c:v>
                </c:pt>
                <c:pt idx="1">
                  <c:v>Male</c:v>
                </c:pt>
              </c:strCache>
            </c:strRef>
          </c:cat>
          <c:val>
            <c:numRef>
              <c:f>Sheet1!$B$2:$B$3</c:f>
              <c:numCache>
                <c:formatCode>0%</c:formatCode>
                <c:ptCount val="2"/>
                <c:pt idx="0">
                  <c:v>0.61</c:v>
                </c:pt>
                <c:pt idx="1">
                  <c:v>0.39</c:v>
                </c:pt>
              </c:numCache>
            </c:numRef>
          </c:val>
          <c:extLst>
            <c:ext xmlns:c16="http://schemas.microsoft.com/office/drawing/2014/chart" uri="{C3380CC4-5D6E-409C-BE32-E72D297353CC}">
              <c16:uniqueId val="{00000004-16B2-5A43-B5D5-2CDDFA6DED80}"/>
            </c:ext>
          </c:extLst>
        </c:ser>
        <c:dLbls>
          <c:showLegendKey val="0"/>
          <c:showVal val="0"/>
          <c:showCatName val="0"/>
          <c:showSerName val="0"/>
          <c:showPercent val="0"/>
          <c:showBubbleSize val="0"/>
          <c:showLeaderLines val="0"/>
        </c:dLbls>
        <c:firstSliceAng val="0"/>
        <c:holeSize val="4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Percentage</c:v>
                </c:pt>
              </c:strCache>
            </c:strRef>
          </c:tx>
          <c:spPr>
            <a:solidFill>
              <a:srgbClr val="F58238"/>
            </a:solidFill>
            <a:ln>
              <a:solidFill>
                <a:srgbClr val="4F7199"/>
              </a:solidFill>
            </a:ln>
          </c:spPr>
          <c:dPt>
            <c:idx val="0"/>
            <c:bubble3D val="0"/>
            <c:spPr>
              <a:solidFill>
                <a:schemeClr val="bg1"/>
              </a:solidFill>
              <a:ln w="19050">
                <a:solidFill>
                  <a:srgbClr val="4F7199"/>
                </a:solidFill>
              </a:ln>
              <a:effectLst/>
            </c:spPr>
            <c:extLst>
              <c:ext xmlns:c16="http://schemas.microsoft.com/office/drawing/2014/chart" uri="{C3380CC4-5D6E-409C-BE32-E72D297353CC}">
                <c16:uniqueId val="{00000001-C726-8647-98D3-B4B211F75ACC}"/>
              </c:ext>
            </c:extLst>
          </c:dPt>
          <c:dPt>
            <c:idx val="1"/>
            <c:bubble3D val="0"/>
            <c:spPr>
              <a:solidFill>
                <a:srgbClr val="4F7199"/>
              </a:solidFill>
              <a:ln w="19050">
                <a:solidFill>
                  <a:srgbClr val="4F7199"/>
                </a:solidFill>
              </a:ln>
              <a:effectLst/>
            </c:spPr>
            <c:extLst>
              <c:ext xmlns:c16="http://schemas.microsoft.com/office/drawing/2014/chart" uri="{C3380CC4-5D6E-409C-BE32-E72D297353CC}">
                <c16:uniqueId val="{00000003-C726-8647-98D3-B4B211F75ACC}"/>
              </c:ext>
            </c:extLst>
          </c:dPt>
          <c:dLbls>
            <c:dLbl>
              <c:idx val="0"/>
              <c:tx>
                <c:rich>
                  <a:bodyPr rot="0" spcFirstLastPara="1" vertOverflow="ellipsis" vert="horz" wrap="square" lIns="38100" tIns="19050" rIns="38100" bIns="19050" anchor="ctr" anchorCtr="0">
                    <a:spAutoFit/>
                  </a:bodyPr>
                  <a:lstStyle/>
                  <a:p>
                    <a:pPr algn="ctr">
                      <a:defRPr sz="1800" b="1" i="0" u="none" strike="noStrike" kern="1200" baseline="0">
                        <a:solidFill>
                          <a:srgbClr val="4F7199"/>
                        </a:solidFill>
                        <a:latin typeface="+mn-lt"/>
                        <a:ea typeface="Arial" charset="0"/>
                        <a:cs typeface="Arial" charset="0"/>
                      </a:defRPr>
                    </a:pPr>
                    <a:fld id="{D8F0B985-7C73-44DD-8E75-9BE75018F293}" type="CATEGORYNAME">
                      <a:rPr lang="en-US" b="0">
                        <a:solidFill>
                          <a:srgbClr val="4F7199"/>
                        </a:solidFill>
                      </a:rPr>
                      <a:pPr algn="ctr">
                        <a:defRPr sz="1800" b="1">
                          <a:solidFill>
                            <a:srgbClr val="4F7199"/>
                          </a:solidFill>
                          <a:ea typeface="Arial" charset="0"/>
                          <a:cs typeface="Arial" charset="0"/>
                        </a:defRPr>
                      </a:pPr>
                      <a:t>[CATEGORY NAME]</a:t>
                    </a:fld>
                    <a:r>
                      <a:rPr lang="en-US" baseline="0" dirty="0">
                        <a:solidFill>
                          <a:srgbClr val="4F7199"/>
                        </a:solidFill>
                      </a:rPr>
                      <a:t>
</a:t>
                    </a:r>
                    <a:fld id="{2E1219CD-00A4-4F60-ABC5-A0899E932D82}" type="VALUE">
                      <a:rPr lang="en-US" sz="2800" baseline="0">
                        <a:solidFill>
                          <a:srgbClr val="4F7199"/>
                        </a:solidFill>
                      </a:rPr>
                      <a:pPr algn="ctr">
                        <a:defRPr sz="1800" b="1">
                          <a:solidFill>
                            <a:srgbClr val="4F7199"/>
                          </a:solidFill>
                          <a:ea typeface="Arial" charset="0"/>
                          <a:cs typeface="Arial" charset="0"/>
                        </a:defRPr>
                      </a:pPr>
                      <a:t>[VALUE]</a:t>
                    </a:fld>
                    <a:endParaRPr lang="en-US" baseline="0" dirty="0">
                      <a:solidFill>
                        <a:srgbClr val="4F7199"/>
                      </a:solidFill>
                    </a:endParaRPr>
                  </a:p>
                </c:rich>
              </c:tx>
              <c:spPr>
                <a:noFill/>
                <a:ln>
                  <a:noFill/>
                </a:ln>
                <a:effectLst/>
              </c:spPr>
              <c:txPr>
                <a:bodyPr rot="0" spcFirstLastPara="1" vertOverflow="ellipsis" vert="horz" wrap="square" lIns="38100" tIns="19050" rIns="38100" bIns="19050" anchor="ctr" anchorCtr="0">
                  <a:spAutoFit/>
                </a:bodyPr>
                <a:lstStyle/>
                <a:p>
                  <a:pPr algn="ctr">
                    <a:defRPr sz="1800" b="1" i="0" u="none" strike="noStrike" kern="1200" baseline="0">
                      <a:solidFill>
                        <a:srgbClr val="4F7199"/>
                      </a:solidFill>
                      <a:latin typeface="+mn-lt"/>
                      <a:ea typeface="Arial" charset="0"/>
                      <a:cs typeface="Arial" charset="0"/>
                    </a:defRPr>
                  </a:pPr>
                  <a:endParaRPr lang="en-US"/>
                </a:p>
              </c:txPr>
              <c:dLblPos val="ctr"/>
              <c:showLegendKey val="0"/>
              <c:showVal val="1"/>
              <c:showCatName val="1"/>
              <c:showSerName val="0"/>
              <c:showPercent val="0"/>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1-C726-8647-98D3-B4B211F75ACC}"/>
                </c:ext>
              </c:extLst>
            </c:dLbl>
            <c:dLbl>
              <c:idx val="1"/>
              <c:layout>
                <c:manualLayout>
                  <c:x val="0.143705444340892"/>
                  <c:y val="0.16496811915265"/>
                </c:manualLayout>
              </c:layout>
              <c:tx>
                <c:rich>
                  <a:bodyPr rot="0" spcFirstLastPara="1" vertOverflow="ellipsis" vert="horz" wrap="square" lIns="38100" tIns="19050" rIns="38100" bIns="19050" anchor="ctr" anchorCtr="0">
                    <a:spAutoFit/>
                  </a:bodyPr>
                  <a:lstStyle/>
                  <a:p>
                    <a:pPr algn="ctr">
                      <a:defRPr sz="1800" b="1" i="0" u="none" strike="noStrike" kern="1200" baseline="0">
                        <a:solidFill>
                          <a:schemeClr val="bg1"/>
                        </a:solidFill>
                        <a:latin typeface="+mn-lt"/>
                        <a:ea typeface="Arial" charset="0"/>
                        <a:cs typeface="Arial" charset="0"/>
                      </a:defRPr>
                    </a:pPr>
                    <a:fld id="{AE5D970A-3A52-429F-B98B-569B1C5D7037}" type="CATEGORYNAME">
                      <a:rPr lang="en-US" b="0"/>
                      <a:pPr algn="ctr">
                        <a:defRPr sz="1800" b="1">
                          <a:solidFill>
                            <a:schemeClr val="bg1"/>
                          </a:solidFill>
                          <a:ea typeface="Arial" charset="0"/>
                          <a:cs typeface="Arial" charset="0"/>
                        </a:defRPr>
                      </a:pPr>
                      <a:t>[CATEGORY NAME]</a:t>
                    </a:fld>
                    <a:r>
                      <a:rPr lang="en-US" baseline="0" dirty="0"/>
                      <a:t>
</a:t>
                    </a:r>
                    <a:fld id="{BE58A092-EB15-4619-98D2-79F668203E49}" type="VALUE">
                      <a:rPr lang="en-US" sz="2800" baseline="0"/>
                      <a:pPr algn="ctr">
                        <a:defRPr sz="1800" b="1">
                          <a:solidFill>
                            <a:schemeClr val="bg1"/>
                          </a:solidFill>
                          <a:ea typeface="Arial" charset="0"/>
                          <a:cs typeface="Arial" charset="0"/>
                        </a:defRPr>
                      </a:pPr>
                      <a:t>[VALUE]</a:t>
                    </a:fld>
                    <a:endParaRPr lang="en-US" baseline="0" dirty="0"/>
                  </a:p>
                </c:rich>
              </c:tx>
              <c:spPr>
                <a:noFill/>
                <a:ln>
                  <a:noFill/>
                </a:ln>
                <a:effectLst/>
              </c:spPr>
              <c:txPr>
                <a:bodyPr rot="0" spcFirstLastPara="1" vertOverflow="ellipsis" vert="horz" wrap="square" lIns="38100" tIns="19050" rIns="38100" bIns="19050" anchor="ctr" anchorCtr="0">
                  <a:spAutoFit/>
                </a:bodyPr>
                <a:lstStyle/>
                <a:p>
                  <a:pPr algn="ctr">
                    <a:defRPr sz="1800" b="1" i="0" u="none" strike="noStrike" kern="1200" baseline="0">
                      <a:solidFill>
                        <a:schemeClr val="bg1"/>
                      </a:solidFill>
                      <a:latin typeface="+mn-lt"/>
                      <a:ea typeface="Arial" charset="0"/>
                      <a:cs typeface="Arial" charset="0"/>
                    </a:defRPr>
                  </a:pPr>
                  <a:endParaRPr lang="en-US"/>
                </a:p>
              </c:txPr>
              <c:dLblPos val="bestFit"/>
              <c:showLegendKey val="0"/>
              <c:showVal val="1"/>
              <c:showCatName val="1"/>
              <c:showSerName val="0"/>
              <c:showPercent val="0"/>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3-C726-8647-98D3-B4B211F75ACC}"/>
                </c:ext>
              </c:extLst>
            </c:dLbl>
            <c:spPr>
              <a:noFill/>
              <a:ln>
                <a:noFill/>
              </a:ln>
              <a:effectLst/>
            </c:spPr>
            <c:txPr>
              <a:bodyPr rot="0" spcFirstLastPara="1" vertOverflow="ellipsis" vert="horz" wrap="square" lIns="38100" tIns="19050" rIns="38100" bIns="19050" anchor="ctr" anchorCtr="0">
                <a:spAutoFit/>
              </a:bodyPr>
              <a:lstStyle/>
              <a:p>
                <a:pPr algn="l">
                  <a:defRPr sz="1800" b="1" i="0" u="none" strike="noStrike" kern="1200" baseline="0">
                    <a:solidFill>
                      <a:schemeClr val="bg1"/>
                    </a:solidFill>
                    <a:latin typeface="+mn-lt"/>
                    <a:ea typeface="Arial" charset="0"/>
                    <a:cs typeface="Arial" charset="0"/>
                  </a:defRPr>
                </a:pPr>
                <a:endParaRPr lang="en-US"/>
              </a:p>
            </c:txPr>
            <c:dLblPos val="ctr"/>
            <c:showLegendKey val="0"/>
            <c:showVal val="1"/>
            <c:showCatName val="1"/>
            <c:showSerName val="0"/>
            <c:showPercent val="0"/>
            <c:showBubbleSize val="0"/>
            <c:separator>
</c:separator>
            <c:showLeaderLines val="0"/>
            <c:extLst>
              <c:ext xmlns:c15="http://schemas.microsoft.com/office/drawing/2012/chart" uri="{CE6537A1-D6FC-4f65-9D91-7224C49458BB}"/>
            </c:extLst>
          </c:dLbls>
          <c:cat>
            <c:strRef>
              <c:f>Sheet1!$A$2:$A$3</c:f>
              <c:strCache>
                <c:ptCount val="2"/>
                <c:pt idx="0">
                  <c:v>Yes</c:v>
                </c:pt>
                <c:pt idx="1">
                  <c:v>No</c:v>
                </c:pt>
              </c:strCache>
            </c:strRef>
          </c:cat>
          <c:val>
            <c:numRef>
              <c:f>Sheet1!$B$2:$B$3</c:f>
              <c:numCache>
                <c:formatCode>0%</c:formatCode>
                <c:ptCount val="2"/>
                <c:pt idx="0">
                  <c:v>0.92</c:v>
                </c:pt>
                <c:pt idx="1">
                  <c:v>0.18</c:v>
                </c:pt>
              </c:numCache>
            </c:numRef>
          </c:val>
          <c:extLst>
            <c:ext xmlns:c16="http://schemas.microsoft.com/office/drawing/2014/chart" uri="{C3380CC4-5D6E-409C-BE32-E72D297353CC}">
              <c16:uniqueId val="{00000004-C726-8647-98D3-B4B211F75ACC}"/>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Row</c:v>
                </c:pt>
              </c:strCache>
            </c:strRef>
          </c:tx>
          <c:spPr>
            <a:solidFill>
              <a:schemeClr val="tx2"/>
            </a:solidFill>
            <a:ln>
              <a:solidFill>
                <a:schemeClr val="bg2"/>
              </a:solidFill>
            </a:ln>
            <a:effectLst/>
          </c:spPr>
          <c:invertIfNegative val="0"/>
          <c:cat>
            <c:strRef>
              <c:f>Sheet1!$A$2:$A$10</c:f>
              <c:strCache>
                <c:ptCount val="9"/>
                <c:pt idx="0">
                  <c:v>Column</c:v>
                </c:pt>
                <c:pt idx="1">
                  <c:v>Column</c:v>
                </c:pt>
                <c:pt idx="2">
                  <c:v>Column</c:v>
                </c:pt>
                <c:pt idx="3">
                  <c:v>Column</c:v>
                </c:pt>
                <c:pt idx="4">
                  <c:v>Column</c:v>
                </c:pt>
                <c:pt idx="5">
                  <c:v>Column</c:v>
                </c:pt>
                <c:pt idx="6">
                  <c:v>Column</c:v>
                </c:pt>
                <c:pt idx="7">
                  <c:v>Column</c:v>
                </c:pt>
                <c:pt idx="8">
                  <c:v>Column</c:v>
                </c:pt>
              </c:strCache>
            </c:strRef>
          </c:cat>
          <c:val>
            <c:numRef>
              <c:f>Sheet1!$B$2:$B$10</c:f>
              <c:numCache>
                <c:formatCode>General</c:formatCode>
                <c:ptCount val="9"/>
                <c:pt idx="0">
                  <c:v>1</c:v>
                </c:pt>
                <c:pt idx="1">
                  <c:v>1</c:v>
                </c:pt>
                <c:pt idx="2">
                  <c:v>1</c:v>
                </c:pt>
                <c:pt idx="3">
                  <c:v>1</c:v>
                </c:pt>
                <c:pt idx="4">
                  <c:v>1</c:v>
                </c:pt>
                <c:pt idx="5">
                  <c:v>1</c:v>
                </c:pt>
                <c:pt idx="6">
                  <c:v>1</c:v>
                </c:pt>
                <c:pt idx="7">
                  <c:v>1</c:v>
                </c:pt>
                <c:pt idx="8">
                  <c:v>1</c:v>
                </c:pt>
              </c:numCache>
            </c:numRef>
          </c:val>
          <c:extLst>
            <c:ext xmlns:c16="http://schemas.microsoft.com/office/drawing/2014/chart" uri="{C3380CC4-5D6E-409C-BE32-E72D297353CC}">
              <c16:uniqueId val="{00000000-30D1-4F5E-8C79-66017DD5B548}"/>
            </c:ext>
          </c:extLst>
        </c:ser>
        <c:ser>
          <c:idx val="1"/>
          <c:order val="1"/>
          <c:tx>
            <c:strRef>
              <c:f>Sheet1!$C$1</c:f>
              <c:strCache>
                <c:ptCount val="1"/>
                <c:pt idx="0">
                  <c:v>Row2</c:v>
                </c:pt>
              </c:strCache>
            </c:strRef>
          </c:tx>
          <c:spPr>
            <a:solidFill>
              <a:schemeClr val="tx2"/>
            </a:solidFill>
            <a:ln>
              <a:solidFill>
                <a:schemeClr val="bg2"/>
              </a:solidFill>
            </a:ln>
            <a:effectLst/>
          </c:spPr>
          <c:invertIfNegative val="0"/>
          <c:cat>
            <c:strRef>
              <c:f>Sheet1!$A$2:$A$10</c:f>
              <c:strCache>
                <c:ptCount val="9"/>
                <c:pt idx="0">
                  <c:v>Column</c:v>
                </c:pt>
                <c:pt idx="1">
                  <c:v>Column</c:v>
                </c:pt>
                <c:pt idx="2">
                  <c:v>Column</c:v>
                </c:pt>
                <c:pt idx="3">
                  <c:v>Column</c:v>
                </c:pt>
                <c:pt idx="4">
                  <c:v>Column</c:v>
                </c:pt>
                <c:pt idx="5">
                  <c:v>Column</c:v>
                </c:pt>
                <c:pt idx="6">
                  <c:v>Column</c:v>
                </c:pt>
                <c:pt idx="7">
                  <c:v>Column</c:v>
                </c:pt>
                <c:pt idx="8">
                  <c:v>Column</c:v>
                </c:pt>
              </c:strCache>
            </c:strRef>
          </c:cat>
          <c:val>
            <c:numRef>
              <c:f>Sheet1!$C$2:$C$10</c:f>
              <c:numCache>
                <c:formatCode>General</c:formatCode>
                <c:ptCount val="9"/>
                <c:pt idx="0">
                  <c:v>1</c:v>
                </c:pt>
                <c:pt idx="1">
                  <c:v>1</c:v>
                </c:pt>
                <c:pt idx="2">
                  <c:v>1</c:v>
                </c:pt>
                <c:pt idx="3">
                  <c:v>1</c:v>
                </c:pt>
                <c:pt idx="4">
                  <c:v>1</c:v>
                </c:pt>
                <c:pt idx="5">
                  <c:v>1</c:v>
                </c:pt>
                <c:pt idx="6">
                  <c:v>1</c:v>
                </c:pt>
                <c:pt idx="7">
                  <c:v>1</c:v>
                </c:pt>
                <c:pt idx="8">
                  <c:v>1</c:v>
                </c:pt>
              </c:numCache>
            </c:numRef>
          </c:val>
          <c:extLst>
            <c:ext xmlns:c16="http://schemas.microsoft.com/office/drawing/2014/chart" uri="{C3380CC4-5D6E-409C-BE32-E72D297353CC}">
              <c16:uniqueId val="{00000001-30D1-4F5E-8C79-66017DD5B548}"/>
            </c:ext>
          </c:extLst>
        </c:ser>
        <c:ser>
          <c:idx val="2"/>
          <c:order val="2"/>
          <c:tx>
            <c:strRef>
              <c:f>Sheet1!$D$1</c:f>
              <c:strCache>
                <c:ptCount val="1"/>
                <c:pt idx="0">
                  <c:v>Row3</c:v>
                </c:pt>
              </c:strCache>
            </c:strRef>
          </c:tx>
          <c:spPr>
            <a:solidFill>
              <a:schemeClr val="tx2"/>
            </a:solidFill>
            <a:ln>
              <a:solidFill>
                <a:schemeClr val="bg2"/>
              </a:solidFill>
            </a:ln>
            <a:effectLst/>
          </c:spPr>
          <c:invertIfNegative val="0"/>
          <c:cat>
            <c:strRef>
              <c:f>Sheet1!$A$2:$A$10</c:f>
              <c:strCache>
                <c:ptCount val="9"/>
                <c:pt idx="0">
                  <c:v>Column</c:v>
                </c:pt>
                <c:pt idx="1">
                  <c:v>Column</c:v>
                </c:pt>
                <c:pt idx="2">
                  <c:v>Column</c:v>
                </c:pt>
                <c:pt idx="3">
                  <c:v>Column</c:v>
                </c:pt>
                <c:pt idx="4">
                  <c:v>Column</c:v>
                </c:pt>
                <c:pt idx="5">
                  <c:v>Column</c:v>
                </c:pt>
                <c:pt idx="6">
                  <c:v>Column</c:v>
                </c:pt>
                <c:pt idx="7">
                  <c:v>Column</c:v>
                </c:pt>
                <c:pt idx="8">
                  <c:v>Column</c:v>
                </c:pt>
              </c:strCache>
            </c:strRef>
          </c:cat>
          <c:val>
            <c:numRef>
              <c:f>Sheet1!$D$2:$D$10</c:f>
              <c:numCache>
                <c:formatCode>General</c:formatCode>
                <c:ptCount val="9"/>
                <c:pt idx="0">
                  <c:v>1</c:v>
                </c:pt>
                <c:pt idx="1">
                  <c:v>1</c:v>
                </c:pt>
                <c:pt idx="2">
                  <c:v>1</c:v>
                </c:pt>
                <c:pt idx="3">
                  <c:v>1</c:v>
                </c:pt>
                <c:pt idx="4">
                  <c:v>1</c:v>
                </c:pt>
                <c:pt idx="5">
                  <c:v>1</c:v>
                </c:pt>
                <c:pt idx="6">
                  <c:v>1</c:v>
                </c:pt>
                <c:pt idx="7">
                  <c:v>1</c:v>
                </c:pt>
                <c:pt idx="8">
                  <c:v>1</c:v>
                </c:pt>
              </c:numCache>
            </c:numRef>
          </c:val>
          <c:extLst>
            <c:ext xmlns:c16="http://schemas.microsoft.com/office/drawing/2014/chart" uri="{C3380CC4-5D6E-409C-BE32-E72D297353CC}">
              <c16:uniqueId val="{00000002-30D1-4F5E-8C79-66017DD5B548}"/>
            </c:ext>
          </c:extLst>
        </c:ser>
        <c:ser>
          <c:idx val="3"/>
          <c:order val="3"/>
          <c:tx>
            <c:strRef>
              <c:f>Sheet1!$E$1</c:f>
              <c:strCache>
                <c:ptCount val="1"/>
                <c:pt idx="0">
                  <c:v>Row4</c:v>
                </c:pt>
              </c:strCache>
            </c:strRef>
          </c:tx>
          <c:spPr>
            <a:solidFill>
              <a:schemeClr val="accent4"/>
            </a:solidFill>
            <a:ln>
              <a:solidFill>
                <a:schemeClr val="bg2"/>
              </a:solidFill>
            </a:ln>
            <a:effectLst/>
          </c:spPr>
          <c:invertIfNegative val="0"/>
          <c:cat>
            <c:strRef>
              <c:f>Sheet1!$A$2:$A$10</c:f>
              <c:strCache>
                <c:ptCount val="9"/>
                <c:pt idx="0">
                  <c:v>Column</c:v>
                </c:pt>
                <c:pt idx="1">
                  <c:v>Column</c:v>
                </c:pt>
                <c:pt idx="2">
                  <c:v>Column</c:v>
                </c:pt>
                <c:pt idx="3">
                  <c:v>Column</c:v>
                </c:pt>
                <c:pt idx="4">
                  <c:v>Column</c:v>
                </c:pt>
                <c:pt idx="5">
                  <c:v>Column</c:v>
                </c:pt>
                <c:pt idx="6">
                  <c:v>Column</c:v>
                </c:pt>
                <c:pt idx="7">
                  <c:v>Column</c:v>
                </c:pt>
                <c:pt idx="8">
                  <c:v>Column</c:v>
                </c:pt>
              </c:strCache>
            </c:strRef>
          </c:cat>
          <c:val>
            <c:numRef>
              <c:f>Sheet1!$E$2:$E$10</c:f>
              <c:numCache>
                <c:formatCode>General</c:formatCode>
                <c:ptCount val="9"/>
                <c:pt idx="0">
                  <c:v>1</c:v>
                </c:pt>
                <c:pt idx="1">
                  <c:v>1</c:v>
                </c:pt>
                <c:pt idx="2">
                  <c:v>1</c:v>
                </c:pt>
                <c:pt idx="3">
                  <c:v>1</c:v>
                </c:pt>
                <c:pt idx="4">
                  <c:v>1</c:v>
                </c:pt>
                <c:pt idx="5">
                  <c:v>1</c:v>
                </c:pt>
                <c:pt idx="6">
                  <c:v>1</c:v>
                </c:pt>
                <c:pt idx="7">
                  <c:v>1</c:v>
                </c:pt>
                <c:pt idx="8">
                  <c:v>1</c:v>
                </c:pt>
              </c:numCache>
            </c:numRef>
          </c:val>
          <c:extLst>
            <c:ext xmlns:c16="http://schemas.microsoft.com/office/drawing/2014/chart" uri="{C3380CC4-5D6E-409C-BE32-E72D297353CC}">
              <c16:uniqueId val="{00000008-30D1-4F5E-8C79-66017DD5B548}"/>
            </c:ext>
          </c:extLst>
        </c:ser>
        <c:ser>
          <c:idx val="4"/>
          <c:order val="4"/>
          <c:tx>
            <c:strRef>
              <c:f>Sheet1!$F$1</c:f>
              <c:strCache>
                <c:ptCount val="1"/>
                <c:pt idx="0">
                  <c:v>Row5</c:v>
                </c:pt>
              </c:strCache>
            </c:strRef>
          </c:tx>
          <c:spPr>
            <a:solidFill>
              <a:schemeClr val="tx2"/>
            </a:solidFill>
            <a:ln>
              <a:solidFill>
                <a:schemeClr val="bg2"/>
              </a:solidFill>
            </a:ln>
            <a:effectLst/>
          </c:spPr>
          <c:invertIfNegative val="0"/>
          <c:cat>
            <c:strRef>
              <c:f>Sheet1!$A$2:$A$10</c:f>
              <c:strCache>
                <c:ptCount val="9"/>
                <c:pt idx="0">
                  <c:v>Column</c:v>
                </c:pt>
                <c:pt idx="1">
                  <c:v>Column</c:v>
                </c:pt>
                <c:pt idx="2">
                  <c:v>Column</c:v>
                </c:pt>
                <c:pt idx="3">
                  <c:v>Column</c:v>
                </c:pt>
                <c:pt idx="4">
                  <c:v>Column</c:v>
                </c:pt>
                <c:pt idx="5">
                  <c:v>Column</c:v>
                </c:pt>
                <c:pt idx="6">
                  <c:v>Column</c:v>
                </c:pt>
                <c:pt idx="7">
                  <c:v>Column</c:v>
                </c:pt>
                <c:pt idx="8">
                  <c:v>Column</c:v>
                </c:pt>
              </c:strCache>
            </c:strRef>
          </c:cat>
          <c:val>
            <c:numRef>
              <c:f>Sheet1!$F$2:$F$10</c:f>
              <c:numCache>
                <c:formatCode>General</c:formatCode>
                <c:ptCount val="9"/>
                <c:pt idx="0">
                  <c:v>1</c:v>
                </c:pt>
                <c:pt idx="1">
                  <c:v>1</c:v>
                </c:pt>
                <c:pt idx="2">
                  <c:v>1</c:v>
                </c:pt>
                <c:pt idx="3">
                  <c:v>1</c:v>
                </c:pt>
                <c:pt idx="4">
                  <c:v>1</c:v>
                </c:pt>
                <c:pt idx="5">
                  <c:v>1</c:v>
                </c:pt>
                <c:pt idx="6">
                  <c:v>1</c:v>
                </c:pt>
                <c:pt idx="7">
                  <c:v>1</c:v>
                </c:pt>
                <c:pt idx="8">
                  <c:v>1</c:v>
                </c:pt>
              </c:numCache>
            </c:numRef>
          </c:val>
          <c:extLst>
            <c:ext xmlns:c16="http://schemas.microsoft.com/office/drawing/2014/chart" uri="{C3380CC4-5D6E-409C-BE32-E72D297353CC}">
              <c16:uniqueId val="{00000009-30D1-4F5E-8C79-66017DD5B548}"/>
            </c:ext>
          </c:extLst>
        </c:ser>
        <c:ser>
          <c:idx val="5"/>
          <c:order val="5"/>
          <c:tx>
            <c:strRef>
              <c:f>Sheet1!$G$1</c:f>
              <c:strCache>
                <c:ptCount val="1"/>
                <c:pt idx="0">
                  <c:v>Row</c:v>
                </c:pt>
              </c:strCache>
            </c:strRef>
          </c:tx>
          <c:spPr>
            <a:solidFill>
              <a:schemeClr val="tx2"/>
            </a:solidFill>
            <a:ln>
              <a:solidFill>
                <a:schemeClr val="bg2"/>
              </a:solidFill>
            </a:ln>
            <a:effectLst/>
          </c:spPr>
          <c:invertIfNegative val="0"/>
          <c:cat>
            <c:strRef>
              <c:f>Sheet1!$A$2:$A$10</c:f>
              <c:strCache>
                <c:ptCount val="9"/>
                <c:pt idx="0">
                  <c:v>Column</c:v>
                </c:pt>
                <c:pt idx="1">
                  <c:v>Column</c:v>
                </c:pt>
                <c:pt idx="2">
                  <c:v>Column</c:v>
                </c:pt>
                <c:pt idx="3">
                  <c:v>Column</c:v>
                </c:pt>
                <c:pt idx="4">
                  <c:v>Column</c:v>
                </c:pt>
                <c:pt idx="5">
                  <c:v>Column</c:v>
                </c:pt>
                <c:pt idx="6">
                  <c:v>Column</c:v>
                </c:pt>
                <c:pt idx="7">
                  <c:v>Column</c:v>
                </c:pt>
                <c:pt idx="8">
                  <c:v>Column</c:v>
                </c:pt>
              </c:strCache>
            </c:strRef>
          </c:cat>
          <c:val>
            <c:numRef>
              <c:f>Sheet1!$G$2:$G$10</c:f>
              <c:numCache>
                <c:formatCode>General</c:formatCode>
                <c:ptCount val="9"/>
                <c:pt idx="0">
                  <c:v>1</c:v>
                </c:pt>
                <c:pt idx="1">
                  <c:v>1</c:v>
                </c:pt>
                <c:pt idx="2">
                  <c:v>1</c:v>
                </c:pt>
                <c:pt idx="3">
                  <c:v>1</c:v>
                </c:pt>
                <c:pt idx="4">
                  <c:v>1</c:v>
                </c:pt>
                <c:pt idx="5">
                  <c:v>1</c:v>
                </c:pt>
                <c:pt idx="6">
                  <c:v>1</c:v>
                </c:pt>
                <c:pt idx="7">
                  <c:v>1</c:v>
                </c:pt>
                <c:pt idx="8">
                  <c:v>1</c:v>
                </c:pt>
              </c:numCache>
            </c:numRef>
          </c:val>
          <c:extLst>
            <c:ext xmlns:c16="http://schemas.microsoft.com/office/drawing/2014/chart" uri="{C3380CC4-5D6E-409C-BE32-E72D297353CC}">
              <c16:uniqueId val="{0000000A-30D1-4F5E-8C79-66017DD5B548}"/>
            </c:ext>
          </c:extLst>
        </c:ser>
        <c:ser>
          <c:idx val="6"/>
          <c:order val="6"/>
          <c:tx>
            <c:strRef>
              <c:f>Sheet1!$H$1</c:f>
              <c:strCache>
                <c:ptCount val="1"/>
                <c:pt idx="0">
                  <c:v>Row</c:v>
                </c:pt>
              </c:strCache>
            </c:strRef>
          </c:tx>
          <c:spPr>
            <a:solidFill>
              <a:schemeClr val="tx2"/>
            </a:solidFill>
            <a:ln>
              <a:solidFill>
                <a:schemeClr val="bg2"/>
              </a:solidFill>
            </a:ln>
            <a:effectLst/>
          </c:spPr>
          <c:invertIfNegative val="0"/>
          <c:cat>
            <c:strRef>
              <c:f>Sheet1!$A$2:$A$10</c:f>
              <c:strCache>
                <c:ptCount val="9"/>
                <c:pt idx="0">
                  <c:v>Column</c:v>
                </c:pt>
                <c:pt idx="1">
                  <c:v>Column</c:v>
                </c:pt>
                <c:pt idx="2">
                  <c:v>Column</c:v>
                </c:pt>
                <c:pt idx="3">
                  <c:v>Column</c:v>
                </c:pt>
                <c:pt idx="4">
                  <c:v>Column</c:v>
                </c:pt>
                <c:pt idx="5">
                  <c:v>Column</c:v>
                </c:pt>
                <c:pt idx="6">
                  <c:v>Column</c:v>
                </c:pt>
                <c:pt idx="7">
                  <c:v>Column</c:v>
                </c:pt>
                <c:pt idx="8">
                  <c:v>Column</c:v>
                </c:pt>
              </c:strCache>
            </c:strRef>
          </c:cat>
          <c:val>
            <c:numRef>
              <c:f>Sheet1!$H$2:$H$10</c:f>
              <c:numCache>
                <c:formatCode>General</c:formatCode>
                <c:ptCount val="9"/>
                <c:pt idx="0">
                  <c:v>1</c:v>
                </c:pt>
                <c:pt idx="1">
                  <c:v>1</c:v>
                </c:pt>
                <c:pt idx="2">
                  <c:v>1</c:v>
                </c:pt>
                <c:pt idx="3">
                  <c:v>1</c:v>
                </c:pt>
                <c:pt idx="4">
                  <c:v>1</c:v>
                </c:pt>
                <c:pt idx="5">
                  <c:v>1</c:v>
                </c:pt>
                <c:pt idx="6">
                  <c:v>1</c:v>
                </c:pt>
                <c:pt idx="7">
                  <c:v>1</c:v>
                </c:pt>
                <c:pt idx="8">
                  <c:v>1</c:v>
                </c:pt>
              </c:numCache>
            </c:numRef>
          </c:val>
          <c:extLst>
            <c:ext xmlns:c16="http://schemas.microsoft.com/office/drawing/2014/chart" uri="{C3380CC4-5D6E-409C-BE32-E72D297353CC}">
              <c16:uniqueId val="{0000000B-30D1-4F5E-8C79-66017DD5B548}"/>
            </c:ext>
          </c:extLst>
        </c:ser>
        <c:ser>
          <c:idx val="7"/>
          <c:order val="7"/>
          <c:tx>
            <c:strRef>
              <c:f>Sheet1!$I$1</c:f>
              <c:strCache>
                <c:ptCount val="1"/>
                <c:pt idx="0">
                  <c:v>Row</c:v>
                </c:pt>
              </c:strCache>
            </c:strRef>
          </c:tx>
          <c:spPr>
            <a:solidFill>
              <a:schemeClr val="tx2"/>
            </a:solidFill>
            <a:ln>
              <a:solidFill>
                <a:schemeClr val="bg2"/>
              </a:solidFill>
            </a:ln>
            <a:effectLst/>
          </c:spPr>
          <c:invertIfNegative val="0"/>
          <c:cat>
            <c:strRef>
              <c:f>Sheet1!$A$2:$A$10</c:f>
              <c:strCache>
                <c:ptCount val="9"/>
                <c:pt idx="0">
                  <c:v>Column</c:v>
                </c:pt>
                <c:pt idx="1">
                  <c:v>Column</c:v>
                </c:pt>
                <c:pt idx="2">
                  <c:v>Column</c:v>
                </c:pt>
                <c:pt idx="3">
                  <c:v>Column</c:v>
                </c:pt>
                <c:pt idx="4">
                  <c:v>Column</c:v>
                </c:pt>
                <c:pt idx="5">
                  <c:v>Column</c:v>
                </c:pt>
                <c:pt idx="6">
                  <c:v>Column</c:v>
                </c:pt>
                <c:pt idx="7">
                  <c:v>Column</c:v>
                </c:pt>
                <c:pt idx="8">
                  <c:v>Column</c:v>
                </c:pt>
              </c:strCache>
            </c:strRef>
          </c:cat>
          <c:val>
            <c:numRef>
              <c:f>Sheet1!$I$2:$I$10</c:f>
              <c:numCache>
                <c:formatCode>General</c:formatCode>
                <c:ptCount val="9"/>
                <c:pt idx="0">
                  <c:v>1</c:v>
                </c:pt>
                <c:pt idx="1">
                  <c:v>1</c:v>
                </c:pt>
                <c:pt idx="2">
                  <c:v>1</c:v>
                </c:pt>
                <c:pt idx="3">
                  <c:v>1</c:v>
                </c:pt>
                <c:pt idx="4">
                  <c:v>1</c:v>
                </c:pt>
                <c:pt idx="5">
                  <c:v>1</c:v>
                </c:pt>
                <c:pt idx="6">
                  <c:v>1</c:v>
                </c:pt>
                <c:pt idx="7">
                  <c:v>1</c:v>
                </c:pt>
                <c:pt idx="8">
                  <c:v>1</c:v>
                </c:pt>
              </c:numCache>
            </c:numRef>
          </c:val>
          <c:extLst>
            <c:ext xmlns:c16="http://schemas.microsoft.com/office/drawing/2014/chart" uri="{C3380CC4-5D6E-409C-BE32-E72D297353CC}">
              <c16:uniqueId val="{0000000C-30D1-4F5E-8C79-66017DD5B548}"/>
            </c:ext>
          </c:extLst>
        </c:ser>
        <c:ser>
          <c:idx val="8"/>
          <c:order val="8"/>
          <c:tx>
            <c:strRef>
              <c:f>Sheet1!$J$1</c:f>
              <c:strCache>
                <c:ptCount val="1"/>
                <c:pt idx="0">
                  <c:v>Row</c:v>
                </c:pt>
              </c:strCache>
            </c:strRef>
          </c:tx>
          <c:spPr>
            <a:solidFill>
              <a:schemeClr val="bg2">
                <a:lumMod val="85000"/>
              </a:schemeClr>
            </a:solidFill>
            <a:ln>
              <a:solidFill>
                <a:schemeClr val="bg2"/>
              </a:solidFill>
            </a:ln>
            <a:effectLst/>
          </c:spPr>
          <c:invertIfNegative val="0"/>
          <c:dPt>
            <c:idx val="0"/>
            <c:invertIfNegative val="0"/>
            <c:bubble3D val="0"/>
            <c:spPr>
              <a:solidFill>
                <a:schemeClr val="tx2"/>
              </a:solidFill>
              <a:ln>
                <a:solidFill>
                  <a:schemeClr val="bg2"/>
                </a:solidFill>
              </a:ln>
              <a:effectLst/>
            </c:spPr>
            <c:extLst>
              <c:ext xmlns:c16="http://schemas.microsoft.com/office/drawing/2014/chart" uri="{C3380CC4-5D6E-409C-BE32-E72D297353CC}">
                <c16:uniqueId val="{0000000F-30D1-4F5E-8C79-66017DD5B548}"/>
              </c:ext>
            </c:extLst>
          </c:dPt>
          <c:cat>
            <c:strRef>
              <c:f>Sheet1!$A$2:$A$10</c:f>
              <c:strCache>
                <c:ptCount val="9"/>
                <c:pt idx="0">
                  <c:v>Column</c:v>
                </c:pt>
                <c:pt idx="1">
                  <c:v>Column</c:v>
                </c:pt>
                <c:pt idx="2">
                  <c:v>Column</c:v>
                </c:pt>
                <c:pt idx="3">
                  <c:v>Column</c:v>
                </c:pt>
                <c:pt idx="4">
                  <c:v>Column</c:v>
                </c:pt>
                <c:pt idx="5">
                  <c:v>Column</c:v>
                </c:pt>
                <c:pt idx="6">
                  <c:v>Column</c:v>
                </c:pt>
                <c:pt idx="7">
                  <c:v>Column</c:v>
                </c:pt>
                <c:pt idx="8">
                  <c:v>Column</c:v>
                </c:pt>
              </c:strCache>
            </c:strRef>
          </c:cat>
          <c:val>
            <c:numRef>
              <c:f>Sheet1!$J$2:$J$10</c:f>
              <c:numCache>
                <c:formatCode>General</c:formatCode>
                <c:ptCount val="9"/>
                <c:pt idx="0">
                  <c:v>1</c:v>
                </c:pt>
                <c:pt idx="1">
                  <c:v>1</c:v>
                </c:pt>
                <c:pt idx="2">
                  <c:v>1</c:v>
                </c:pt>
                <c:pt idx="3">
                  <c:v>1</c:v>
                </c:pt>
                <c:pt idx="4">
                  <c:v>1</c:v>
                </c:pt>
                <c:pt idx="5">
                  <c:v>1</c:v>
                </c:pt>
                <c:pt idx="6">
                  <c:v>1</c:v>
                </c:pt>
                <c:pt idx="7">
                  <c:v>1</c:v>
                </c:pt>
                <c:pt idx="8">
                  <c:v>1</c:v>
                </c:pt>
              </c:numCache>
            </c:numRef>
          </c:val>
          <c:extLst>
            <c:ext xmlns:c16="http://schemas.microsoft.com/office/drawing/2014/chart" uri="{C3380CC4-5D6E-409C-BE32-E72D297353CC}">
              <c16:uniqueId val="{0000000D-30D1-4F5E-8C79-66017DD5B548}"/>
            </c:ext>
          </c:extLst>
        </c:ser>
        <c:ser>
          <c:idx val="9"/>
          <c:order val="9"/>
          <c:tx>
            <c:strRef>
              <c:f>Sheet1!$K$1</c:f>
              <c:strCache>
                <c:ptCount val="1"/>
                <c:pt idx="0">
                  <c:v>Row</c:v>
                </c:pt>
              </c:strCache>
            </c:strRef>
          </c:tx>
          <c:spPr>
            <a:solidFill>
              <a:schemeClr val="bg2">
                <a:lumMod val="85000"/>
              </a:schemeClr>
            </a:solidFill>
            <a:ln>
              <a:solidFill>
                <a:schemeClr val="bg2"/>
              </a:solidFill>
            </a:ln>
            <a:effectLst/>
          </c:spPr>
          <c:invertIfNegative val="0"/>
          <c:cat>
            <c:strRef>
              <c:f>Sheet1!$A$2:$A$10</c:f>
              <c:strCache>
                <c:ptCount val="9"/>
                <c:pt idx="0">
                  <c:v>Column</c:v>
                </c:pt>
                <c:pt idx="1">
                  <c:v>Column</c:v>
                </c:pt>
                <c:pt idx="2">
                  <c:v>Column</c:v>
                </c:pt>
                <c:pt idx="3">
                  <c:v>Column</c:v>
                </c:pt>
                <c:pt idx="4">
                  <c:v>Column</c:v>
                </c:pt>
                <c:pt idx="5">
                  <c:v>Column</c:v>
                </c:pt>
                <c:pt idx="6">
                  <c:v>Column</c:v>
                </c:pt>
                <c:pt idx="7">
                  <c:v>Column</c:v>
                </c:pt>
                <c:pt idx="8">
                  <c:v>Column</c:v>
                </c:pt>
              </c:strCache>
            </c:strRef>
          </c:cat>
          <c:val>
            <c:numRef>
              <c:f>Sheet1!$K$2:$K$10</c:f>
              <c:numCache>
                <c:formatCode>General</c:formatCode>
                <c:ptCount val="9"/>
                <c:pt idx="0">
                  <c:v>1</c:v>
                </c:pt>
                <c:pt idx="1">
                  <c:v>1</c:v>
                </c:pt>
                <c:pt idx="2">
                  <c:v>1</c:v>
                </c:pt>
                <c:pt idx="3">
                  <c:v>1</c:v>
                </c:pt>
                <c:pt idx="4">
                  <c:v>1</c:v>
                </c:pt>
                <c:pt idx="5">
                  <c:v>1</c:v>
                </c:pt>
                <c:pt idx="6">
                  <c:v>1</c:v>
                </c:pt>
                <c:pt idx="7">
                  <c:v>1</c:v>
                </c:pt>
                <c:pt idx="8">
                  <c:v>1</c:v>
                </c:pt>
              </c:numCache>
            </c:numRef>
          </c:val>
          <c:extLst>
            <c:ext xmlns:c16="http://schemas.microsoft.com/office/drawing/2014/chart" uri="{C3380CC4-5D6E-409C-BE32-E72D297353CC}">
              <c16:uniqueId val="{0000000E-30D1-4F5E-8C79-66017DD5B548}"/>
            </c:ext>
          </c:extLst>
        </c:ser>
        <c:dLbls>
          <c:showLegendKey val="0"/>
          <c:showVal val="0"/>
          <c:showCatName val="0"/>
          <c:showSerName val="0"/>
          <c:showPercent val="0"/>
          <c:showBubbleSize val="0"/>
        </c:dLbls>
        <c:gapWidth val="0"/>
        <c:overlap val="100"/>
        <c:axId val="1944712624"/>
        <c:axId val="1944714400"/>
      </c:barChart>
      <c:catAx>
        <c:axId val="1944712624"/>
        <c:scaling>
          <c:orientation val="minMax"/>
        </c:scaling>
        <c:delete val="1"/>
        <c:axPos val="b"/>
        <c:numFmt formatCode="General" sourceLinked="1"/>
        <c:majorTickMark val="none"/>
        <c:minorTickMark val="none"/>
        <c:tickLblPos val="nextTo"/>
        <c:crossAx val="1944714400"/>
        <c:crosses val="autoZero"/>
        <c:auto val="1"/>
        <c:lblAlgn val="ctr"/>
        <c:lblOffset val="100"/>
        <c:noMultiLvlLbl val="0"/>
      </c:catAx>
      <c:valAx>
        <c:axId val="1944714400"/>
        <c:scaling>
          <c:orientation val="minMax"/>
          <c:max val="10"/>
        </c:scaling>
        <c:delete val="1"/>
        <c:axPos val="l"/>
        <c:numFmt formatCode="General" sourceLinked="1"/>
        <c:majorTickMark val="none"/>
        <c:minorTickMark val="none"/>
        <c:tickLblPos val="nextTo"/>
        <c:crossAx val="19447126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0.32801</cdr:x>
      <cdr:y>0.35817</cdr:y>
    </cdr:from>
    <cdr:to>
      <cdr:x>0.75017</cdr:x>
      <cdr:y>0.7048</cdr:y>
    </cdr:to>
    <cdr:sp macro="" textlink="">
      <cdr:nvSpPr>
        <cdr:cNvPr id="2" name="TextBox 1">
          <a:extLst xmlns:a="http://schemas.openxmlformats.org/drawingml/2006/main">
            <a:ext uri="{FF2B5EF4-FFF2-40B4-BE49-F238E27FC236}">
              <a16:creationId xmlns:a16="http://schemas.microsoft.com/office/drawing/2014/main" id="{E857F88E-3368-418A-A3D5-2CC940E9A74C}"/>
            </a:ext>
          </a:extLst>
        </cdr:cNvPr>
        <cdr:cNvSpPr txBox="1"/>
      </cdr:nvSpPr>
      <cdr:spPr>
        <a:xfrm xmlns:a="http://schemas.openxmlformats.org/drawingml/2006/main">
          <a:off x="710482" y="671192"/>
          <a:ext cx="914398" cy="649567"/>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2800" spc="-300" dirty="0">
              <a:solidFill>
                <a:schemeClr val="accent4"/>
              </a:solidFill>
            </a:rPr>
            <a:t>81%</a:t>
          </a:r>
        </a:p>
      </cdr:txBody>
    </cdr:sp>
  </cdr:relSizeAnchor>
</c:userShapes>
</file>

<file path=ppt/drawings/drawing10.xml><?xml version="1.0" encoding="utf-8"?>
<c:userShapes xmlns:c="http://schemas.openxmlformats.org/drawingml/2006/chart">
  <cdr:relSizeAnchor xmlns:cdr="http://schemas.openxmlformats.org/drawingml/2006/chartDrawing">
    <cdr:from>
      <cdr:x>0.3347</cdr:x>
      <cdr:y>0.62797</cdr:y>
    </cdr:from>
    <cdr:to>
      <cdr:x>1</cdr:x>
      <cdr:y>0.71161</cdr:y>
    </cdr:to>
    <cdr:sp macro="" textlink="">
      <cdr:nvSpPr>
        <cdr:cNvPr id="5" name="TextBox 4">
          <a:extLst xmlns:a="http://schemas.openxmlformats.org/drawingml/2006/main">
            <a:ext uri="{FF2B5EF4-FFF2-40B4-BE49-F238E27FC236}">
              <a16:creationId xmlns:a16="http://schemas.microsoft.com/office/drawing/2014/main" id="{F7F294B0-B9A7-4F32-8474-93769C1C75D2}"/>
            </a:ext>
          </a:extLst>
        </cdr:cNvPr>
        <cdr:cNvSpPr txBox="1"/>
      </cdr:nvSpPr>
      <cdr:spPr>
        <a:xfrm xmlns:a="http://schemas.openxmlformats.org/drawingml/2006/main">
          <a:off x="3372844" y="3227428"/>
          <a:ext cx="6704373" cy="429864"/>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dirty="0">
              <a:solidFill>
                <a:schemeClr val="bg1">
                  <a:lumMod val="50000"/>
                </a:schemeClr>
              </a:solidFill>
            </a:rPr>
            <a:t>Year 1</a:t>
          </a:r>
          <a:r>
            <a:rPr lang="en-US" sz="1400" dirty="0"/>
            <a:t>		</a:t>
          </a:r>
          <a:r>
            <a:rPr lang="en-US" sz="1400" dirty="0">
              <a:solidFill>
                <a:schemeClr val="accent4"/>
              </a:solidFill>
            </a:rPr>
            <a:t>Year 2</a:t>
          </a:r>
        </a:p>
      </cdr:txBody>
    </cdr:sp>
  </cdr:relSizeAnchor>
  <cdr:relSizeAnchor xmlns:cdr="http://schemas.openxmlformats.org/drawingml/2006/chartDrawing">
    <cdr:from>
      <cdr:x>0.04005</cdr:x>
      <cdr:y>0.05395</cdr:y>
    </cdr:from>
    <cdr:to>
      <cdr:x>0.26186</cdr:x>
      <cdr:y>0.59974</cdr:y>
    </cdr:to>
    <cdr:sp macro="" textlink="">
      <cdr:nvSpPr>
        <cdr:cNvPr id="2" name="TextBox 1">
          <a:extLst xmlns:a="http://schemas.openxmlformats.org/drawingml/2006/main">
            <a:ext uri="{FF2B5EF4-FFF2-40B4-BE49-F238E27FC236}">
              <a16:creationId xmlns:a16="http://schemas.microsoft.com/office/drawing/2014/main" id="{81A6DF3E-20E5-4D14-9A19-3D2DC06BFA94}"/>
            </a:ext>
          </a:extLst>
        </cdr:cNvPr>
        <cdr:cNvSpPr txBox="1"/>
      </cdr:nvSpPr>
      <cdr:spPr>
        <a:xfrm xmlns:a="http://schemas.openxmlformats.org/drawingml/2006/main">
          <a:off x="403593" y="277263"/>
          <a:ext cx="2235227" cy="280505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2800" dirty="0"/>
            <a:t>Question 1</a:t>
          </a:r>
        </a:p>
        <a:p xmlns:a="http://schemas.openxmlformats.org/drawingml/2006/main">
          <a:endParaRPr lang="en-US" sz="3600" dirty="0"/>
        </a:p>
        <a:p xmlns:a="http://schemas.openxmlformats.org/drawingml/2006/main">
          <a:r>
            <a:rPr lang="en-US" sz="2800" dirty="0"/>
            <a:t>Question 2</a:t>
          </a:r>
        </a:p>
        <a:p xmlns:a="http://schemas.openxmlformats.org/drawingml/2006/main">
          <a:endParaRPr lang="en-US" sz="3600" dirty="0"/>
        </a:p>
        <a:p xmlns:a="http://schemas.openxmlformats.org/drawingml/2006/main">
          <a:r>
            <a:rPr lang="en-US" sz="2800" dirty="0"/>
            <a:t>Question 3</a:t>
          </a:r>
          <a:endParaRPr lang="en-US" sz="1400" dirty="0"/>
        </a:p>
      </cdr:txBody>
    </cdr:sp>
  </cdr:relSizeAnchor>
  <cdr:relSizeAnchor xmlns:cdr="http://schemas.openxmlformats.org/drawingml/2006/chartDrawing">
    <cdr:from>
      <cdr:x>0.29836</cdr:x>
      <cdr:y>0.63018</cdr:y>
    </cdr:from>
    <cdr:to>
      <cdr:x>0.33184</cdr:x>
      <cdr:y>0.69021</cdr:y>
    </cdr:to>
    <cdr:sp macro="" textlink="">
      <cdr:nvSpPr>
        <cdr:cNvPr id="3" name="Oval 2">
          <a:extLst xmlns:a="http://schemas.openxmlformats.org/drawingml/2006/main">
            <a:ext uri="{FF2B5EF4-FFF2-40B4-BE49-F238E27FC236}">
              <a16:creationId xmlns:a16="http://schemas.microsoft.com/office/drawing/2014/main" id="{16CCB154-EE68-494C-87EE-6F9008424F5B}"/>
            </a:ext>
          </a:extLst>
        </cdr:cNvPr>
        <cdr:cNvSpPr/>
      </cdr:nvSpPr>
      <cdr:spPr>
        <a:xfrm xmlns:a="http://schemas.openxmlformats.org/drawingml/2006/main">
          <a:off x="3006641" y="3238789"/>
          <a:ext cx="337387" cy="308526"/>
        </a:xfrm>
        <a:prstGeom xmlns:a="http://schemas.openxmlformats.org/drawingml/2006/main" prst="ellipse">
          <a:avLst/>
        </a:prstGeom>
        <a:solidFill xmlns:a="http://schemas.openxmlformats.org/drawingml/2006/main">
          <a:schemeClr val="bg2">
            <a:lumMod val="50000"/>
          </a:schemeClr>
        </a:solidFill>
        <a:ln xmlns:a="http://schemas.openxmlformats.org/drawingml/2006/main">
          <a:solidFill>
            <a:schemeClr val="bg2">
              <a:lumMod val="50000"/>
            </a:schemeClr>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0.48169</cdr:x>
      <cdr:y>0.62533</cdr:y>
    </cdr:from>
    <cdr:to>
      <cdr:x>0.51225</cdr:x>
      <cdr:y>0.68649</cdr:y>
    </cdr:to>
    <cdr:sp macro="" textlink="">
      <cdr:nvSpPr>
        <cdr:cNvPr id="4" name="Oval 3">
          <a:extLst xmlns:a="http://schemas.openxmlformats.org/drawingml/2006/main">
            <a:ext uri="{FF2B5EF4-FFF2-40B4-BE49-F238E27FC236}">
              <a16:creationId xmlns:a16="http://schemas.microsoft.com/office/drawing/2014/main" id="{FFA41D36-C51E-480E-93F2-C36BC709A299}"/>
            </a:ext>
          </a:extLst>
        </cdr:cNvPr>
        <cdr:cNvSpPr/>
      </cdr:nvSpPr>
      <cdr:spPr>
        <a:xfrm xmlns:a="http://schemas.openxmlformats.org/drawingml/2006/main">
          <a:off x="4854106" y="3213827"/>
          <a:ext cx="307965" cy="314372"/>
        </a:xfrm>
        <a:prstGeom xmlns:a="http://schemas.openxmlformats.org/drawingml/2006/main" prst="ellipse">
          <a:avLst/>
        </a:prstGeom>
        <a:solidFill xmlns:a="http://schemas.openxmlformats.org/drawingml/2006/main">
          <a:schemeClr val="accent4"/>
        </a:solidFill>
        <a:ln xmlns:a="http://schemas.openxmlformats.org/drawingml/2006/main">
          <a:solidFill>
            <a:schemeClr val="accent4"/>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userShapes>
</file>

<file path=ppt/drawings/drawing11.xml><?xml version="1.0" encoding="utf-8"?>
<c:userShapes xmlns:c="http://schemas.openxmlformats.org/drawingml/2006/chart">
  <cdr:relSizeAnchor xmlns:cdr="http://schemas.openxmlformats.org/drawingml/2006/chartDrawing">
    <cdr:from>
      <cdr:x>0</cdr:x>
      <cdr:y>0</cdr:y>
    </cdr:from>
    <cdr:to>
      <cdr:x>1</cdr:x>
      <cdr:y>0.12</cdr:y>
    </cdr:to>
    <cdr:sp macro="" textlink="">
      <cdr:nvSpPr>
        <cdr:cNvPr id="2" name="TextBox 1">
          <a:extLst xmlns:a="http://schemas.openxmlformats.org/drawingml/2006/main">
            <a:ext uri="{FF2B5EF4-FFF2-40B4-BE49-F238E27FC236}">
              <a16:creationId xmlns:a16="http://schemas.microsoft.com/office/drawing/2014/main" id="{7784103E-E385-4D18-A8BD-ADF59C37A032}"/>
            </a:ext>
          </a:extLst>
        </cdr:cNvPr>
        <cdr:cNvSpPr txBox="1"/>
      </cdr:nvSpPr>
      <cdr:spPr>
        <a:xfrm xmlns:a="http://schemas.openxmlformats.org/drawingml/2006/main">
          <a:off x="182301" y="0"/>
          <a:ext cx="3650329" cy="307771"/>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dirty="0"/>
            <a:t>Funding for my festival was highest in 2016</a:t>
          </a:r>
          <a:endParaRPr lang="en-US" sz="1100" dirty="0"/>
        </a:p>
      </cdr:txBody>
    </cdr:sp>
  </cdr:relSizeAnchor>
</c:userShapes>
</file>

<file path=ppt/drawings/drawing12.xml><?xml version="1.0" encoding="utf-8"?>
<c:userShapes xmlns:c="http://schemas.openxmlformats.org/drawingml/2006/chart">
  <cdr:relSizeAnchor xmlns:cdr="http://schemas.openxmlformats.org/drawingml/2006/chartDrawing">
    <cdr:from>
      <cdr:x>0</cdr:x>
      <cdr:y>0</cdr:y>
    </cdr:from>
    <cdr:to>
      <cdr:x>1</cdr:x>
      <cdr:y>0.12</cdr:y>
    </cdr:to>
    <cdr:sp macro="" textlink="">
      <cdr:nvSpPr>
        <cdr:cNvPr id="2" name="TextBox 1">
          <a:extLst xmlns:a="http://schemas.openxmlformats.org/drawingml/2006/main">
            <a:ext uri="{FF2B5EF4-FFF2-40B4-BE49-F238E27FC236}">
              <a16:creationId xmlns:a16="http://schemas.microsoft.com/office/drawing/2014/main" id="{7784103E-E385-4D18-A8BD-ADF59C37A032}"/>
            </a:ext>
          </a:extLst>
        </cdr:cNvPr>
        <cdr:cNvSpPr txBox="1"/>
      </cdr:nvSpPr>
      <cdr:spPr>
        <a:xfrm xmlns:a="http://schemas.openxmlformats.org/drawingml/2006/main">
          <a:off x="182301" y="0"/>
          <a:ext cx="3650329" cy="307771"/>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dirty="0"/>
            <a:t>In the last two years, my festival funding has fallen below the average.</a:t>
          </a:r>
          <a:endParaRPr lang="en-US" sz="1100" dirty="0"/>
        </a:p>
      </cdr:txBody>
    </cdr:sp>
  </cdr:relSizeAnchor>
</c:userShapes>
</file>

<file path=ppt/drawings/drawing13.xml><?xml version="1.0" encoding="utf-8"?>
<c:userShapes xmlns:c="http://schemas.openxmlformats.org/drawingml/2006/chart">
  <cdr:relSizeAnchor xmlns:cdr="http://schemas.openxmlformats.org/drawingml/2006/chartDrawing">
    <cdr:from>
      <cdr:x>0</cdr:x>
      <cdr:y>0</cdr:y>
    </cdr:from>
    <cdr:to>
      <cdr:x>1</cdr:x>
      <cdr:y>0.12</cdr:y>
    </cdr:to>
    <cdr:sp macro="" textlink="">
      <cdr:nvSpPr>
        <cdr:cNvPr id="2" name="TextBox 1">
          <a:extLst xmlns:a="http://schemas.openxmlformats.org/drawingml/2006/main">
            <a:ext uri="{FF2B5EF4-FFF2-40B4-BE49-F238E27FC236}">
              <a16:creationId xmlns:a16="http://schemas.microsoft.com/office/drawing/2014/main" id="{7784103E-E385-4D18-A8BD-ADF59C37A032}"/>
            </a:ext>
          </a:extLst>
        </cdr:cNvPr>
        <cdr:cNvSpPr txBox="1"/>
      </cdr:nvSpPr>
      <cdr:spPr>
        <a:xfrm xmlns:a="http://schemas.openxmlformats.org/drawingml/2006/main">
          <a:off x="182301" y="0"/>
          <a:ext cx="3650329" cy="307771"/>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dirty="0"/>
            <a:t>Funding for my festival was highest in 2016</a:t>
          </a:r>
          <a:endParaRPr lang="en-US" sz="1100" dirty="0"/>
        </a:p>
      </cdr:txBody>
    </cdr:sp>
  </cdr:relSizeAnchor>
</c:userShapes>
</file>

<file path=ppt/drawings/drawing14.xml><?xml version="1.0" encoding="utf-8"?>
<c:userShapes xmlns:c="http://schemas.openxmlformats.org/drawingml/2006/chart">
  <cdr:relSizeAnchor xmlns:cdr="http://schemas.openxmlformats.org/drawingml/2006/chartDrawing">
    <cdr:from>
      <cdr:x>0.27401</cdr:x>
      <cdr:y>0.80589</cdr:y>
    </cdr:from>
    <cdr:to>
      <cdr:x>0.93931</cdr:x>
      <cdr:y>0.88953</cdr:y>
    </cdr:to>
    <cdr:sp macro="" textlink="">
      <cdr:nvSpPr>
        <cdr:cNvPr id="5" name="TextBox 4">
          <a:extLst xmlns:a="http://schemas.openxmlformats.org/drawingml/2006/main">
            <a:ext uri="{FF2B5EF4-FFF2-40B4-BE49-F238E27FC236}">
              <a16:creationId xmlns:a16="http://schemas.microsoft.com/office/drawing/2014/main" id="{F7F294B0-B9A7-4F32-8474-93769C1C75D2}"/>
            </a:ext>
          </a:extLst>
        </cdr:cNvPr>
        <cdr:cNvSpPr txBox="1"/>
      </cdr:nvSpPr>
      <cdr:spPr>
        <a:xfrm xmlns:a="http://schemas.openxmlformats.org/drawingml/2006/main">
          <a:off x="1258388" y="2202781"/>
          <a:ext cx="3055434" cy="2286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dirty="0"/>
            <a:t>Year 1	            Year 2</a:t>
          </a:r>
          <a:endParaRPr lang="en-US" sz="1100" dirty="0"/>
        </a:p>
      </cdr:txBody>
    </cdr:sp>
  </cdr:relSizeAnchor>
  <cdr:relSizeAnchor xmlns:cdr="http://schemas.openxmlformats.org/drawingml/2006/chartDrawing">
    <cdr:from>
      <cdr:x>0.04005</cdr:x>
      <cdr:y>0.0686</cdr:y>
    </cdr:from>
    <cdr:to>
      <cdr:x>0.32085</cdr:x>
      <cdr:y>0.61439</cdr:y>
    </cdr:to>
    <cdr:sp macro="" textlink="">
      <cdr:nvSpPr>
        <cdr:cNvPr id="2" name="TextBox 1">
          <a:extLst xmlns:a="http://schemas.openxmlformats.org/drawingml/2006/main">
            <a:ext uri="{FF2B5EF4-FFF2-40B4-BE49-F238E27FC236}">
              <a16:creationId xmlns:a16="http://schemas.microsoft.com/office/drawing/2014/main" id="{81A6DF3E-20E5-4D14-9A19-3D2DC06BFA94}"/>
            </a:ext>
          </a:extLst>
        </cdr:cNvPr>
        <cdr:cNvSpPr txBox="1"/>
      </cdr:nvSpPr>
      <cdr:spPr>
        <a:xfrm xmlns:a="http://schemas.openxmlformats.org/drawingml/2006/main">
          <a:off x="138752" y="187507"/>
          <a:ext cx="972815" cy="1491829"/>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050" dirty="0"/>
            <a:t>Question 1</a:t>
          </a:r>
        </a:p>
        <a:p xmlns:a="http://schemas.openxmlformats.org/drawingml/2006/main">
          <a:endParaRPr lang="en-US" sz="1200" dirty="0"/>
        </a:p>
        <a:p xmlns:a="http://schemas.openxmlformats.org/drawingml/2006/main">
          <a:endParaRPr lang="en-US" sz="1200" dirty="0"/>
        </a:p>
        <a:p xmlns:a="http://schemas.openxmlformats.org/drawingml/2006/main">
          <a:r>
            <a:rPr lang="en-US" sz="1050" dirty="0"/>
            <a:t>Question 2</a:t>
          </a:r>
        </a:p>
        <a:p xmlns:a="http://schemas.openxmlformats.org/drawingml/2006/main">
          <a:endParaRPr lang="en-US" sz="1200" dirty="0"/>
        </a:p>
        <a:p xmlns:a="http://schemas.openxmlformats.org/drawingml/2006/main">
          <a:endParaRPr lang="en-US" sz="1200" dirty="0"/>
        </a:p>
        <a:p xmlns:a="http://schemas.openxmlformats.org/drawingml/2006/main">
          <a:r>
            <a:rPr lang="en-US" sz="1050" dirty="0"/>
            <a:t>Question 3</a:t>
          </a:r>
        </a:p>
      </cdr:txBody>
    </cdr:sp>
  </cdr:relSizeAnchor>
  <cdr:relSizeAnchor xmlns:cdr="http://schemas.openxmlformats.org/drawingml/2006/chartDrawing">
    <cdr:from>
      <cdr:x>0.22059</cdr:x>
      <cdr:y>0.81438</cdr:y>
    </cdr:from>
    <cdr:to>
      <cdr:x>0.27578</cdr:x>
      <cdr:y>0.8874</cdr:y>
    </cdr:to>
    <cdr:sp macro="" textlink="">
      <cdr:nvSpPr>
        <cdr:cNvPr id="3" name="Oval 2">
          <a:extLst xmlns:a="http://schemas.openxmlformats.org/drawingml/2006/main">
            <a:ext uri="{FF2B5EF4-FFF2-40B4-BE49-F238E27FC236}">
              <a16:creationId xmlns:a16="http://schemas.microsoft.com/office/drawing/2014/main" id="{16CCB154-EE68-494C-87EE-6F9008424F5B}"/>
            </a:ext>
          </a:extLst>
        </cdr:cNvPr>
        <cdr:cNvSpPr/>
      </cdr:nvSpPr>
      <cdr:spPr>
        <a:xfrm xmlns:a="http://schemas.openxmlformats.org/drawingml/2006/main">
          <a:off x="764229" y="2225977"/>
          <a:ext cx="191221" cy="199585"/>
        </a:xfrm>
        <a:prstGeom xmlns:a="http://schemas.openxmlformats.org/drawingml/2006/main" prst="ellipse">
          <a:avLst/>
        </a:prstGeom>
        <a:solidFill xmlns:a="http://schemas.openxmlformats.org/drawingml/2006/main">
          <a:schemeClr val="bg2">
            <a:lumMod val="50000"/>
          </a:schemeClr>
        </a:solidFill>
        <a:ln xmlns:a="http://schemas.openxmlformats.org/drawingml/2006/main">
          <a:solidFill>
            <a:schemeClr val="bg2">
              <a:lumMod val="50000"/>
            </a:schemeClr>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0.61529</cdr:x>
      <cdr:y>0.81609</cdr:y>
    </cdr:from>
    <cdr:to>
      <cdr:x>0.66203</cdr:x>
      <cdr:y>0.8874</cdr:y>
    </cdr:to>
    <cdr:sp macro="" textlink="">
      <cdr:nvSpPr>
        <cdr:cNvPr id="4" name="Oval 3">
          <a:extLst xmlns:a="http://schemas.openxmlformats.org/drawingml/2006/main">
            <a:ext uri="{FF2B5EF4-FFF2-40B4-BE49-F238E27FC236}">
              <a16:creationId xmlns:a16="http://schemas.microsoft.com/office/drawing/2014/main" id="{FFA41D36-C51E-480E-93F2-C36BC709A299}"/>
            </a:ext>
          </a:extLst>
        </cdr:cNvPr>
        <cdr:cNvSpPr/>
      </cdr:nvSpPr>
      <cdr:spPr>
        <a:xfrm xmlns:a="http://schemas.openxmlformats.org/drawingml/2006/main">
          <a:off x="2131656" y="2230651"/>
          <a:ext cx="161939" cy="194911"/>
        </a:xfrm>
        <a:prstGeom xmlns:a="http://schemas.openxmlformats.org/drawingml/2006/main" prst="ellipse">
          <a:avLst/>
        </a:prstGeom>
        <a:solidFill xmlns:a="http://schemas.openxmlformats.org/drawingml/2006/main">
          <a:schemeClr val="accent4"/>
        </a:solidFill>
        <a:ln xmlns:a="http://schemas.openxmlformats.org/drawingml/2006/main">
          <a:solidFill>
            <a:schemeClr val="accent4"/>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userShapes>
</file>

<file path=ppt/drawings/drawing15.xml><?xml version="1.0" encoding="utf-8"?>
<c:userShapes xmlns:c="http://schemas.openxmlformats.org/drawingml/2006/chart">
  <cdr:relSizeAnchor xmlns:cdr="http://schemas.openxmlformats.org/drawingml/2006/chartDrawing">
    <cdr:from>
      <cdr:x>0.02183</cdr:x>
      <cdr:y>0</cdr:y>
    </cdr:from>
    <cdr:to>
      <cdr:x>1</cdr:x>
      <cdr:y>0.12</cdr:y>
    </cdr:to>
    <cdr:sp macro="" textlink="">
      <cdr:nvSpPr>
        <cdr:cNvPr id="2" name="TextBox 1">
          <a:extLst xmlns:a="http://schemas.openxmlformats.org/drawingml/2006/main">
            <a:ext uri="{FF2B5EF4-FFF2-40B4-BE49-F238E27FC236}">
              <a16:creationId xmlns:a16="http://schemas.microsoft.com/office/drawing/2014/main" id="{7784103E-E385-4D18-A8BD-ADF59C37A032}"/>
            </a:ext>
          </a:extLst>
        </cdr:cNvPr>
        <cdr:cNvSpPr txBox="1"/>
      </cdr:nvSpPr>
      <cdr:spPr>
        <a:xfrm xmlns:a="http://schemas.openxmlformats.org/drawingml/2006/main">
          <a:off x="159999" y="0"/>
          <a:ext cx="7170234" cy="55962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800" dirty="0"/>
            <a:t>Funding for my festival was highest in 2016</a:t>
          </a:r>
        </a:p>
      </cdr:txBody>
    </cdr:sp>
  </cdr:relSizeAnchor>
</c:userShapes>
</file>

<file path=ppt/drawings/drawing16.xml><?xml version="1.0" encoding="utf-8"?>
<c:userShapes xmlns:c="http://schemas.openxmlformats.org/drawingml/2006/chart">
  <cdr:relSizeAnchor xmlns:cdr="http://schemas.openxmlformats.org/drawingml/2006/chartDrawing">
    <cdr:from>
      <cdr:x>0.0735</cdr:x>
      <cdr:y>0</cdr:y>
    </cdr:from>
    <cdr:to>
      <cdr:x>1</cdr:x>
      <cdr:y>0.12</cdr:y>
    </cdr:to>
    <cdr:sp macro="" textlink="">
      <cdr:nvSpPr>
        <cdr:cNvPr id="2" name="TextBox 1">
          <a:extLst xmlns:a="http://schemas.openxmlformats.org/drawingml/2006/main">
            <a:ext uri="{FF2B5EF4-FFF2-40B4-BE49-F238E27FC236}">
              <a16:creationId xmlns:a16="http://schemas.microsoft.com/office/drawing/2014/main" id="{7784103E-E385-4D18-A8BD-ADF59C37A032}"/>
            </a:ext>
          </a:extLst>
        </cdr:cNvPr>
        <cdr:cNvSpPr txBox="1"/>
      </cdr:nvSpPr>
      <cdr:spPr>
        <a:xfrm xmlns:a="http://schemas.openxmlformats.org/drawingml/2006/main">
          <a:off x="475951" y="0"/>
          <a:ext cx="5999356" cy="558289"/>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2000" dirty="0"/>
            <a:t>Funding for my festival was highest in 2016</a:t>
          </a:r>
        </a:p>
      </cdr:txBody>
    </cdr:sp>
  </cdr:relSizeAnchor>
</c:userShapes>
</file>

<file path=ppt/drawings/drawing17.xml><?xml version="1.0" encoding="utf-8"?>
<c:userShapes xmlns:c="http://schemas.openxmlformats.org/drawingml/2006/chart">
  <cdr:relSizeAnchor xmlns:cdr="http://schemas.openxmlformats.org/drawingml/2006/chartDrawing">
    <cdr:from>
      <cdr:x>0.18434</cdr:x>
      <cdr:y>0.73891</cdr:y>
    </cdr:from>
    <cdr:to>
      <cdr:x>0.84964</cdr:x>
      <cdr:y>0.82255</cdr:y>
    </cdr:to>
    <cdr:sp macro="" textlink="">
      <cdr:nvSpPr>
        <cdr:cNvPr id="5" name="TextBox 4">
          <a:extLst xmlns:a="http://schemas.openxmlformats.org/drawingml/2006/main">
            <a:ext uri="{FF2B5EF4-FFF2-40B4-BE49-F238E27FC236}">
              <a16:creationId xmlns:a16="http://schemas.microsoft.com/office/drawing/2014/main" id="{F7F294B0-B9A7-4F32-8474-93769C1C75D2}"/>
            </a:ext>
          </a:extLst>
        </cdr:cNvPr>
        <cdr:cNvSpPr txBox="1"/>
      </cdr:nvSpPr>
      <cdr:spPr>
        <a:xfrm xmlns:a="http://schemas.openxmlformats.org/drawingml/2006/main">
          <a:off x="1857616" y="3797583"/>
          <a:ext cx="6704373" cy="429864"/>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dirty="0">
              <a:solidFill>
                <a:schemeClr val="bg1">
                  <a:lumMod val="50000"/>
                </a:schemeClr>
              </a:solidFill>
            </a:rPr>
            <a:t>Year 1</a:t>
          </a:r>
          <a:r>
            <a:rPr lang="en-US" sz="1400" dirty="0"/>
            <a:t>		</a:t>
          </a:r>
          <a:r>
            <a:rPr lang="en-US" sz="1400" dirty="0">
              <a:solidFill>
                <a:schemeClr val="accent4"/>
              </a:solidFill>
            </a:rPr>
            <a:t>Year 2</a:t>
          </a:r>
        </a:p>
      </cdr:txBody>
    </cdr:sp>
  </cdr:relSizeAnchor>
  <cdr:relSizeAnchor xmlns:cdr="http://schemas.openxmlformats.org/drawingml/2006/chartDrawing">
    <cdr:from>
      <cdr:x>0.04005</cdr:x>
      <cdr:y>0.05395</cdr:y>
    </cdr:from>
    <cdr:to>
      <cdr:x>0.26186</cdr:x>
      <cdr:y>0.59974</cdr:y>
    </cdr:to>
    <cdr:sp macro="" textlink="">
      <cdr:nvSpPr>
        <cdr:cNvPr id="2" name="TextBox 1">
          <a:extLst xmlns:a="http://schemas.openxmlformats.org/drawingml/2006/main">
            <a:ext uri="{FF2B5EF4-FFF2-40B4-BE49-F238E27FC236}">
              <a16:creationId xmlns:a16="http://schemas.microsoft.com/office/drawing/2014/main" id="{81A6DF3E-20E5-4D14-9A19-3D2DC06BFA94}"/>
            </a:ext>
          </a:extLst>
        </cdr:cNvPr>
        <cdr:cNvSpPr txBox="1"/>
      </cdr:nvSpPr>
      <cdr:spPr>
        <a:xfrm xmlns:a="http://schemas.openxmlformats.org/drawingml/2006/main">
          <a:off x="403593" y="277263"/>
          <a:ext cx="2235227" cy="280505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2800" dirty="0"/>
            <a:t>Question 1</a:t>
          </a:r>
        </a:p>
        <a:p xmlns:a="http://schemas.openxmlformats.org/drawingml/2006/main">
          <a:endParaRPr lang="en-US" sz="3600" dirty="0"/>
        </a:p>
        <a:p xmlns:a="http://schemas.openxmlformats.org/drawingml/2006/main">
          <a:r>
            <a:rPr lang="en-US" sz="2800" dirty="0"/>
            <a:t>Question 2</a:t>
          </a:r>
        </a:p>
        <a:p xmlns:a="http://schemas.openxmlformats.org/drawingml/2006/main">
          <a:endParaRPr lang="en-US" sz="3600" dirty="0"/>
        </a:p>
        <a:p xmlns:a="http://schemas.openxmlformats.org/drawingml/2006/main">
          <a:r>
            <a:rPr lang="en-US" sz="2800" dirty="0"/>
            <a:t>Question 3</a:t>
          </a:r>
          <a:endParaRPr lang="en-US" sz="1400" dirty="0"/>
        </a:p>
      </cdr:txBody>
    </cdr:sp>
  </cdr:relSizeAnchor>
  <cdr:relSizeAnchor xmlns:cdr="http://schemas.openxmlformats.org/drawingml/2006/chartDrawing">
    <cdr:from>
      <cdr:x>0.148</cdr:x>
      <cdr:y>0.74112</cdr:y>
    </cdr:from>
    <cdr:to>
      <cdr:x>0.18148</cdr:x>
      <cdr:y>0.80115</cdr:y>
    </cdr:to>
    <cdr:sp macro="" textlink="">
      <cdr:nvSpPr>
        <cdr:cNvPr id="3" name="Oval 2">
          <a:extLst xmlns:a="http://schemas.openxmlformats.org/drawingml/2006/main">
            <a:ext uri="{FF2B5EF4-FFF2-40B4-BE49-F238E27FC236}">
              <a16:creationId xmlns:a16="http://schemas.microsoft.com/office/drawing/2014/main" id="{16CCB154-EE68-494C-87EE-6F9008424F5B}"/>
            </a:ext>
          </a:extLst>
        </cdr:cNvPr>
        <cdr:cNvSpPr/>
      </cdr:nvSpPr>
      <cdr:spPr>
        <a:xfrm xmlns:a="http://schemas.openxmlformats.org/drawingml/2006/main">
          <a:off x="1491413" y="3808944"/>
          <a:ext cx="337387" cy="308526"/>
        </a:xfrm>
        <a:prstGeom xmlns:a="http://schemas.openxmlformats.org/drawingml/2006/main" prst="ellipse">
          <a:avLst/>
        </a:prstGeom>
        <a:solidFill xmlns:a="http://schemas.openxmlformats.org/drawingml/2006/main">
          <a:schemeClr val="bg2">
            <a:lumMod val="50000"/>
          </a:schemeClr>
        </a:solidFill>
        <a:ln xmlns:a="http://schemas.openxmlformats.org/drawingml/2006/main">
          <a:solidFill>
            <a:schemeClr val="bg2">
              <a:lumMod val="50000"/>
            </a:schemeClr>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0.33133</cdr:x>
      <cdr:y>0.73626</cdr:y>
    </cdr:from>
    <cdr:to>
      <cdr:x>0.36189</cdr:x>
      <cdr:y>0.79743</cdr:y>
    </cdr:to>
    <cdr:sp macro="" textlink="">
      <cdr:nvSpPr>
        <cdr:cNvPr id="4" name="Oval 3">
          <a:extLst xmlns:a="http://schemas.openxmlformats.org/drawingml/2006/main">
            <a:ext uri="{FF2B5EF4-FFF2-40B4-BE49-F238E27FC236}">
              <a16:creationId xmlns:a16="http://schemas.microsoft.com/office/drawing/2014/main" id="{FFA41D36-C51E-480E-93F2-C36BC709A299}"/>
            </a:ext>
          </a:extLst>
        </cdr:cNvPr>
        <cdr:cNvSpPr/>
      </cdr:nvSpPr>
      <cdr:spPr>
        <a:xfrm xmlns:a="http://schemas.openxmlformats.org/drawingml/2006/main">
          <a:off x="3338878" y="3783982"/>
          <a:ext cx="307965" cy="314372"/>
        </a:xfrm>
        <a:prstGeom xmlns:a="http://schemas.openxmlformats.org/drawingml/2006/main" prst="ellipse">
          <a:avLst/>
        </a:prstGeom>
        <a:solidFill xmlns:a="http://schemas.openxmlformats.org/drawingml/2006/main">
          <a:schemeClr val="accent4"/>
        </a:solidFill>
        <a:ln xmlns:a="http://schemas.openxmlformats.org/drawingml/2006/main">
          <a:solidFill>
            <a:schemeClr val="accent4"/>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userShapes>
</file>

<file path=ppt/drawings/drawing18.xml><?xml version="1.0" encoding="utf-8"?>
<c:userShapes xmlns:c="http://schemas.openxmlformats.org/drawingml/2006/chart">
  <cdr:relSizeAnchor xmlns:cdr="http://schemas.openxmlformats.org/drawingml/2006/chartDrawing">
    <cdr:from>
      <cdr:x>0.1068</cdr:x>
      <cdr:y>0</cdr:y>
    </cdr:from>
    <cdr:to>
      <cdr:x>1</cdr:x>
      <cdr:y>0.19836</cdr:y>
    </cdr:to>
    <cdr:sp macro="" textlink="">
      <cdr:nvSpPr>
        <cdr:cNvPr id="2" name="TextBox 1">
          <a:extLst xmlns:a="http://schemas.openxmlformats.org/drawingml/2006/main">
            <a:ext uri="{FF2B5EF4-FFF2-40B4-BE49-F238E27FC236}">
              <a16:creationId xmlns:a16="http://schemas.microsoft.com/office/drawing/2014/main" id="{7784103E-E385-4D18-A8BD-ADF59C37A032}"/>
            </a:ext>
          </a:extLst>
        </cdr:cNvPr>
        <cdr:cNvSpPr txBox="1"/>
      </cdr:nvSpPr>
      <cdr:spPr>
        <a:xfrm xmlns:a="http://schemas.openxmlformats.org/drawingml/2006/main">
          <a:off x="773314" y="0"/>
          <a:ext cx="6467707" cy="104027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800" dirty="0"/>
            <a:t>In the last two years, my festival funding has fallen below the average across festivals.</a:t>
          </a:r>
        </a:p>
      </cdr:txBody>
    </cdr:sp>
  </cdr:relSizeAnchor>
</c:userShapes>
</file>

<file path=ppt/drawings/drawing19.xml><?xml version="1.0" encoding="utf-8"?>
<c:userShapes xmlns:c="http://schemas.openxmlformats.org/drawingml/2006/chart">
  <cdr:relSizeAnchor xmlns:cdr="http://schemas.openxmlformats.org/drawingml/2006/chartDrawing">
    <cdr:from>
      <cdr:x>0.68813</cdr:x>
      <cdr:y>0.17427</cdr:y>
    </cdr:from>
    <cdr:to>
      <cdr:x>0.97969</cdr:x>
      <cdr:y>0.22696</cdr:y>
    </cdr:to>
    <cdr:sp macro="" textlink="">
      <cdr:nvSpPr>
        <cdr:cNvPr id="3" name="TextBox 2"/>
        <cdr:cNvSpPr txBox="1"/>
      </cdr:nvSpPr>
      <cdr:spPr>
        <a:xfrm xmlns:a="http://schemas.openxmlformats.org/drawingml/2006/main">
          <a:off x="3015768" y="605239"/>
          <a:ext cx="1277779" cy="18298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900" i="1"/>
            <a:t># participants</a:t>
          </a:r>
        </a:p>
      </cdr:txBody>
    </cdr:sp>
  </cdr:relSizeAnchor>
</c:userShapes>
</file>

<file path=ppt/drawings/drawing2.xml><?xml version="1.0" encoding="utf-8"?>
<c:userShapes xmlns:c="http://schemas.openxmlformats.org/drawingml/2006/chart">
  <cdr:relSizeAnchor xmlns:cdr="http://schemas.openxmlformats.org/drawingml/2006/chartDrawing">
    <cdr:from>
      <cdr:x>0.32801</cdr:x>
      <cdr:y>0.35817</cdr:y>
    </cdr:from>
    <cdr:to>
      <cdr:x>0.75017</cdr:x>
      <cdr:y>0.7048</cdr:y>
    </cdr:to>
    <cdr:sp macro="" textlink="">
      <cdr:nvSpPr>
        <cdr:cNvPr id="2" name="TextBox 1">
          <a:extLst xmlns:a="http://schemas.openxmlformats.org/drawingml/2006/main">
            <a:ext uri="{FF2B5EF4-FFF2-40B4-BE49-F238E27FC236}">
              <a16:creationId xmlns:a16="http://schemas.microsoft.com/office/drawing/2014/main" id="{E857F88E-3368-418A-A3D5-2CC940E9A74C}"/>
            </a:ext>
          </a:extLst>
        </cdr:cNvPr>
        <cdr:cNvSpPr txBox="1"/>
      </cdr:nvSpPr>
      <cdr:spPr>
        <a:xfrm xmlns:a="http://schemas.openxmlformats.org/drawingml/2006/main">
          <a:off x="710482" y="671192"/>
          <a:ext cx="914398" cy="649567"/>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8000" spc="-300" dirty="0">
              <a:solidFill>
                <a:schemeClr val="accent4"/>
              </a:solidFill>
            </a:rPr>
            <a:t>81%</a:t>
          </a:r>
        </a:p>
      </cdr:txBody>
    </cdr:sp>
  </cdr:relSizeAnchor>
</c:userShapes>
</file>

<file path=ppt/drawings/drawing20.xml><?xml version="1.0" encoding="utf-8"?>
<c:userShapes xmlns:c="http://schemas.openxmlformats.org/drawingml/2006/chart">
  <cdr:relSizeAnchor xmlns:cdr="http://schemas.openxmlformats.org/drawingml/2006/chartDrawing">
    <cdr:from>
      <cdr:x>0.01907</cdr:x>
      <cdr:y>0.02086</cdr:y>
    </cdr:from>
    <cdr:to>
      <cdr:x>1</cdr:x>
      <cdr:y>0.17623</cdr:y>
    </cdr:to>
    <cdr:sp macro="" textlink="">
      <cdr:nvSpPr>
        <cdr:cNvPr id="2" name="TextBox 1"/>
        <cdr:cNvSpPr txBox="1"/>
      </cdr:nvSpPr>
      <cdr:spPr>
        <a:xfrm xmlns:a="http://schemas.openxmlformats.org/drawingml/2006/main">
          <a:off x="64927" y="75976"/>
          <a:ext cx="3339731" cy="56590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i="0" dirty="0"/>
            <a:t>In</a:t>
          </a:r>
          <a:r>
            <a:rPr lang="en-US" sz="1600" i="0" baseline="0" dirty="0"/>
            <a:t> Year 3, the Festival has exceeded its annual attendance goals each year to date.</a:t>
          </a:r>
          <a:endParaRPr lang="en-US" sz="1600" i="0" dirty="0"/>
        </a:p>
      </cdr:txBody>
    </cdr:sp>
  </cdr:relSizeAnchor>
  <cdr:relSizeAnchor xmlns:cdr="http://schemas.openxmlformats.org/drawingml/2006/chartDrawing">
    <cdr:from>
      <cdr:x>0.67484</cdr:x>
      <cdr:y>0.19229</cdr:y>
    </cdr:from>
    <cdr:to>
      <cdr:x>0.9664</cdr:x>
      <cdr:y>0.24498</cdr:y>
    </cdr:to>
    <cdr:sp macro="" textlink="">
      <cdr:nvSpPr>
        <cdr:cNvPr id="3" name="TextBox 2"/>
        <cdr:cNvSpPr txBox="1"/>
      </cdr:nvSpPr>
      <cdr:spPr>
        <a:xfrm xmlns:a="http://schemas.openxmlformats.org/drawingml/2006/main">
          <a:off x="3804574" y="887199"/>
          <a:ext cx="1643742" cy="243109"/>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900" i="1" dirty="0"/>
            <a:t># participants</a:t>
          </a:r>
        </a:p>
      </cdr:txBody>
    </cdr:sp>
  </cdr:relSizeAnchor>
</c:userShapes>
</file>

<file path=ppt/drawings/drawing3.xml><?xml version="1.0" encoding="utf-8"?>
<c:userShapes xmlns:c="http://schemas.openxmlformats.org/drawingml/2006/chart">
  <cdr:relSizeAnchor xmlns:cdr="http://schemas.openxmlformats.org/drawingml/2006/chartDrawing">
    <cdr:from>
      <cdr:x>0.12598</cdr:x>
      <cdr:y>0.75957</cdr:y>
    </cdr:from>
    <cdr:to>
      <cdr:x>0.39018</cdr:x>
      <cdr:y>1</cdr:y>
    </cdr:to>
    <cdr:sp macro="" textlink="">
      <cdr:nvSpPr>
        <cdr:cNvPr id="2" name="TextBox 1">
          <a:extLst xmlns:a="http://schemas.openxmlformats.org/drawingml/2006/main">
            <a:ext uri="{FF2B5EF4-FFF2-40B4-BE49-F238E27FC236}">
              <a16:creationId xmlns:a16="http://schemas.microsoft.com/office/drawing/2014/main" id="{C7CB4DE1-477A-4063-AEAB-F754069DF499}"/>
            </a:ext>
          </a:extLst>
        </cdr:cNvPr>
        <cdr:cNvSpPr txBox="1"/>
      </cdr:nvSpPr>
      <cdr:spPr>
        <a:xfrm xmlns:a="http://schemas.openxmlformats.org/drawingml/2006/main">
          <a:off x="425399" y="2148994"/>
          <a:ext cx="892097" cy="68022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US" sz="1100" dirty="0"/>
            <a:t>Learned something new</a:t>
          </a:r>
        </a:p>
      </cdr:txBody>
    </cdr:sp>
  </cdr:relSizeAnchor>
  <cdr:relSizeAnchor xmlns:cdr="http://schemas.openxmlformats.org/drawingml/2006/chartDrawing">
    <cdr:from>
      <cdr:x>0.3679</cdr:x>
      <cdr:y>0.75957</cdr:y>
    </cdr:from>
    <cdr:to>
      <cdr:x>0.6321</cdr:x>
      <cdr:y>1</cdr:y>
    </cdr:to>
    <cdr:sp macro="" textlink="">
      <cdr:nvSpPr>
        <cdr:cNvPr id="3" name="TextBox 1">
          <a:extLst xmlns:a="http://schemas.openxmlformats.org/drawingml/2006/main">
            <a:ext uri="{FF2B5EF4-FFF2-40B4-BE49-F238E27FC236}">
              <a16:creationId xmlns:a16="http://schemas.microsoft.com/office/drawing/2014/main" id="{A6CE297A-E411-4998-A664-6015E1E1A7AF}"/>
            </a:ext>
          </a:extLst>
        </cdr:cNvPr>
        <cdr:cNvSpPr txBox="1"/>
      </cdr:nvSpPr>
      <cdr:spPr>
        <a:xfrm xmlns:a="http://schemas.openxmlformats.org/drawingml/2006/main">
          <a:off x="1242257" y="2148994"/>
          <a:ext cx="892097" cy="68022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100" dirty="0"/>
            <a:t>Follow up activity</a:t>
          </a:r>
        </a:p>
      </cdr:txBody>
    </cdr:sp>
  </cdr:relSizeAnchor>
  <cdr:relSizeAnchor xmlns:cdr="http://schemas.openxmlformats.org/drawingml/2006/chartDrawing">
    <cdr:from>
      <cdr:x>0.60248</cdr:x>
      <cdr:y>0.75957</cdr:y>
    </cdr:from>
    <cdr:to>
      <cdr:x>0.86667</cdr:x>
      <cdr:y>1</cdr:y>
    </cdr:to>
    <cdr:sp macro="" textlink="">
      <cdr:nvSpPr>
        <cdr:cNvPr id="4" name="TextBox 1">
          <a:extLst xmlns:a="http://schemas.openxmlformats.org/drawingml/2006/main">
            <a:ext uri="{FF2B5EF4-FFF2-40B4-BE49-F238E27FC236}">
              <a16:creationId xmlns:a16="http://schemas.microsoft.com/office/drawing/2014/main" id="{4B7AFBDF-AF7F-418A-B4E6-59AC6FB03873}"/>
            </a:ext>
          </a:extLst>
        </cdr:cNvPr>
        <cdr:cNvSpPr txBox="1"/>
      </cdr:nvSpPr>
      <cdr:spPr>
        <a:xfrm xmlns:a="http://schemas.openxmlformats.org/drawingml/2006/main">
          <a:off x="2034328" y="2148994"/>
          <a:ext cx="892097" cy="68022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1100" dirty="0"/>
            <a:t>Follow up activity</a:t>
          </a:r>
        </a:p>
      </cdr:txBody>
    </cdr:sp>
  </cdr:relSizeAnchor>
</c:userShapes>
</file>

<file path=ppt/drawings/drawing4.xml><?xml version="1.0" encoding="utf-8"?>
<c:userShapes xmlns:c="http://schemas.openxmlformats.org/drawingml/2006/chart">
  <cdr:relSizeAnchor xmlns:cdr="http://schemas.openxmlformats.org/drawingml/2006/chartDrawing">
    <cdr:from>
      <cdr:x>0.12598</cdr:x>
      <cdr:y>0.75957</cdr:y>
    </cdr:from>
    <cdr:to>
      <cdr:x>0.39018</cdr:x>
      <cdr:y>1</cdr:y>
    </cdr:to>
    <cdr:sp macro="" textlink="">
      <cdr:nvSpPr>
        <cdr:cNvPr id="2" name="TextBox 1">
          <a:extLst xmlns:a="http://schemas.openxmlformats.org/drawingml/2006/main">
            <a:ext uri="{FF2B5EF4-FFF2-40B4-BE49-F238E27FC236}">
              <a16:creationId xmlns:a16="http://schemas.microsoft.com/office/drawing/2014/main" id="{C7CB4DE1-477A-4063-AEAB-F754069DF499}"/>
            </a:ext>
          </a:extLst>
        </cdr:cNvPr>
        <cdr:cNvSpPr txBox="1"/>
      </cdr:nvSpPr>
      <cdr:spPr>
        <a:xfrm xmlns:a="http://schemas.openxmlformats.org/drawingml/2006/main">
          <a:off x="425399" y="2148994"/>
          <a:ext cx="892097" cy="68022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US" sz="2000" dirty="0"/>
            <a:t>Learned something new</a:t>
          </a:r>
        </a:p>
      </cdr:txBody>
    </cdr:sp>
  </cdr:relSizeAnchor>
  <cdr:relSizeAnchor xmlns:cdr="http://schemas.openxmlformats.org/drawingml/2006/chartDrawing">
    <cdr:from>
      <cdr:x>0.3679</cdr:x>
      <cdr:y>0.75957</cdr:y>
    </cdr:from>
    <cdr:to>
      <cdr:x>0.6321</cdr:x>
      <cdr:y>1</cdr:y>
    </cdr:to>
    <cdr:sp macro="" textlink="">
      <cdr:nvSpPr>
        <cdr:cNvPr id="3" name="TextBox 1">
          <a:extLst xmlns:a="http://schemas.openxmlformats.org/drawingml/2006/main">
            <a:ext uri="{FF2B5EF4-FFF2-40B4-BE49-F238E27FC236}">
              <a16:creationId xmlns:a16="http://schemas.microsoft.com/office/drawing/2014/main" id="{A6CE297A-E411-4998-A664-6015E1E1A7AF}"/>
            </a:ext>
          </a:extLst>
        </cdr:cNvPr>
        <cdr:cNvSpPr txBox="1"/>
      </cdr:nvSpPr>
      <cdr:spPr>
        <a:xfrm xmlns:a="http://schemas.openxmlformats.org/drawingml/2006/main">
          <a:off x="1242257" y="2148994"/>
          <a:ext cx="892097" cy="68022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000" dirty="0"/>
            <a:t>Follow up activity</a:t>
          </a:r>
        </a:p>
      </cdr:txBody>
    </cdr:sp>
  </cdr:relSizeAnchor>
  <cdr:relSizeAnchor xmlns:cdr="http://schemas.openxmlformats.org/drawingml/2006/chartDrawing">
    <cdr:from>
      <cdr:x>0.60248</cdr:x>
      <cdr:y>0.75957</cdr:y>
    </cdr:from>
    <cdr:to>
      <cdr:x>0.86667</cdr:x>
      <cdr:y>1</cdr:y>
    </cdr:to>
    <cdr:sp macro="" textlink="">
      <cdr:nvSpPr>
        <cdr:cNvPr id="4" name="TextBox 1">
          <a:extLst xmlns:a="http://schemas.openxmlformats.org/drawingml/2006/main">
            <a:ext uri="{FF2B5EF4-FFF2-40B4-BE49-F238E27FC236}">
              <a16:creationId xmlns:a16="http://schemas.microsoft.com/office/drawing/2014/main" id="{4B7AFBDF-AF7F-418A-B4E6-59AC6FB03873}"/>
            </a:ext>
          </a:extLst>
        </cdr:cNvPr>
        <cdr:cNvSpPr txBox="1"/>
      </cdr:nvSpPr>
      <cdr:spPr>
        <a:xfrm xmlns:a="http://schemas.openxmlformats.org/drawingml/2006/main">
          <a:off x="2034328" y="2148994"/>
          <a:ext cx="892097" cy="68022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r>
            <a:rPr lang="en-US" sz="2000" dirty="0"/>
            <a:t>Post on social media</a:t>
          </a:r>
        </a:p>
      </cdr:txBody>
    </cdr:sp>
  </cdr:relSizeAnchor>
</c:userShapes>
</file>

<file path=ppt/drawings/drawing5.xml><?xml version="1.0" encoding="utf-8"?>
<c:userShapes xmlns:c="http://schemas.openxmlformats.org/drawingml/2006/chart">
  <cdr:relSizeAnchor xmlns:cdr="http://schemas.openxmlformats.org/drawingml/2006/chartDrawing">
    <cdr:from>
      <cdr:x>0.0411</cdr:x>
      <cdr:y>0.04223</cdr:y>
    </cdr:from>
    <cdr:to>
      <cdr:x>0.27421</cdr:x>
      <cdr:y>0.87286</cdr:y>
    </cdr:to>
    <cdr:sp macro="" textlink="">
      <cdr:nvSpPr>
        <cdr:cNvPr id="2" name="TextBox 1">
          <a:extLst xmlns:a="http://schemas.openxmlformats.org/drawingml/2006/main">
            <a:ext uri="{FF2B5EF4-FFF2-40B4-BE49-F238E27FC236}">
              <a16:creationId xmlns:a16="http://schemas.microsoft.com/office/drawing/2014/main" id="{2E9E09C4-C0E2-49FB-9C89-1E1C9EDE55D1}"/>
            </a:ext>
          </a:extLst>
        </cdr:cNvPr>
        <cdr:cNvSpPr txBox="1"/>
      </cdr:nvSpPr>
      <cdr:spPr>
        <a:xfrm xmlns:a="http://schemas.openxmlformats.org/drawingml/2006/main">
          <a:off x="271349" y="111127"/>
          <a:ext cx="1538868" cy="218563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dirty="0"/>
            <a:t>Learned something new</a:t>
          </a:r>
        </a:p>
        <a:p xmlns:a="http://schemas.openxmlformats.org/drawingml/2006/main">
          <a:endParaRPr lang="en-US" sz="1600" dirty="0"/>
        </a:p>
        <a:p xmlns:a="http://schemas.openxmlformats.org/drawingml/2006/main">
          <a:r>
            <a:rPr lang="en-US" sz="1600" dirty="0"/>
            <a:t>Follow up activity</a:t>
          </a:r>
        </a:p>
        <a:p xmlns:a="http://schemas.openxmlformats.org/drawingml/2006/main">
          <a:endParaRPr lang="en-US" sz="1600" dirty="0"/>
        </a:p>
        <a:p xmlns:a="http://schemas.openxmlformats.org/drawingml/2006/main">
          <a:r>
            <a:rPr lang="en-US" sz="1600" dirty="0"/>
            <a:t>Posted on social media</a:t>
          </a:r>
        </a:p>
      </cdr:txBody>
    </cdr:sp>
  </cdr:relSizeAnchor>
</c:userShapes>
</file>

<file path=ppt/drawings/drawing6.xml><?xml version="1.0" encoding="utf-8"?>
<c:userShapes xmlns:c="http://schemas.openxmlformats.org/drawingml/2006/chart">
  <cdr:relSizeAnchor xmlns:cdr="http://schemas.openxmlformats.org/drawingml/2006/chartDrawing">
    <cdr:from>
      <cdr:x>0.0411</cdr:x>
      <cdr:y>0.04223</cdr:y>
    </cdr:from>
    <cdr:to>
      <cdr:x>0.27421</cdr:x>
      <cdr:y>0.87286</cdr:y>
    </cdr:to>
    <cdr:sp macro="" textlink="">
      <cdr:nvSpPr>
        <cdr:cNvPr id="2" name="TextBox 1">
          <a:extLst xmlns:a="http://schemas.openxmlformats.org/drawingml/2006/main">
            <a:ext uri="{FF2B5EF4-FFF2-40B4-BE49-F238E27FC236}">
              <a16:creationId xmlns:a16="http://schemas.microsoft.com/office/drawing/2014/main" id="{2E9E09C4-C0E2-49FB-9C89-1E1C9EDE55D1}"/>
            </a:ext>
          </a:extLst>
        </cdr:cNvPr>
        <cdr:cNvSpPr txBox="1"/>
      </cdr:nvSpPr>
      <cdr:spPr>
        <a:xfrm xmlns:a="http://schemas.openxmlformats.org/drawingml/2006/main">
          <a:off x="271349" y="111127"/>
          <a:ext cx="1538868" cy="218563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dirty="0"/>
            <a:t>Learned something new</a:t>
          </a:r>
        </a:p>
        <a:p xmlns:a="http://schemas.openxmlformats.org/drawingml/2006/main">
          <a:endParaRPr lang="en-US" sz="1600" dirty="0"/>
        </a:p>
        <a:p xmlns:a="http://schemas.openxmlformats.org/drawingml/2006/main">
          <a:r>
            <a:rPr lang="en-US" sz="1600" dirty="0"/>
            <a:t>Follow up activity</a:t>
          </a:r>
        </a:p>
        <a:p xmlns:a="http://schemas.openxmlformats.org/drawingml/2006/main">
          <a:endParaRPr lang="en-US" sz="1600" dirty="0"/>
        </a:p>
        <a:p xmlns:a="http://schemas.openxmlformats.org/drawingml/2006/main">
          <a:r>
            <a:rPr lang="en-US" sz="1600" dirty="0"/>
            <a:t>Posted on social media</a:t>
          </a:r>
        </a:p>
      </cdr:txBody>
    </cdr:sp>
  </cdr:relSizeAnchor>
</c:userShapes>
</file>

<file path=ppt/drawings/drawing7.xml><?xml version="1.0" encoding="utf-8"?>
<c:userShapes xmlns:c="http://schemas.openxmlformats.org/drawingml/2006/chart">
  <cdr:relSizeAnchor xmlns:cdr="http://schemas.openxmlformats.org/drawingml/2006/chartDrawing">
    <cdr:from>
      <cdr:x>0.27401</cdr:x>
      <cdr:y>0.80589</cdr:y>
    </cdr:from>
    <cdr:to>
      <cdr:x>0.92717</cdr:x>
      <cdr:y>0.92466</cdr:y>
    </cdr:to>
    <cdr:sp macro="" textlink="">
      <cdr:nvSpPr>
        <cdr:cNvPr id="5" name="TextBox 4">
          <a:extLst xmlns:a="http://schemas.openxmlformats.org/drawingml/2006/main">
            <a:ext uri="{FF2B5EF4-FFF2-40B4-BE49-F238E27FC236}">
              <a16:creationId xmlns:a16="http://schemas.microsoft.com/office/drawing/2014/main" id="{F7F294B0-B9A7-4F32-8474-93769C1C75D2}"/>
            </a:ext>
          </a:extLst>
        </cdr:cNvPr>
        <cdr:cNvSpPr txBox="1"/>
      </cdr:nvSpPr>
      <cdr:spPr>
        <a:xfrm xmlns:a="http://schemas.openxmlformats.org/drawingml/2006/main">
          <a:off x="1011784" y="1620743"/>
          <a:ext cx="2411787" cy="238856"/>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dirty="0"/>
            <a:t>Year 1	              Year 2</a:t>
          </a:r>
          <a:endParaRPr lang="en-US" sz="1100" dirty="0"/>
        </a:p>
      </cdr:txBody>
    </cdr:sp>
  </cdr:relSizeAnchor>
  <cdr:relSizeAnchor xmlns:cdr="http://schemas.openxmlformats.org/drawingml/2006/chartDrawing">
    <cdr:from>
      <cdr:x>0.04005</cdr:x>
      <cdr:y>0.0686</cdr:y>
    </cdr:from>
    <cdr:to>
      <cdr:x>0.26186</cdr:x>
      <cdr:y>0.61439</cdr:y>
    </cdr:to>
    <cdr:sp macro="" textlink="">
      <cdr:nvSpPr>
        <cdr:cNvPr id="2" name="TextBox 1">
          <a:extLst xmlns:a="http://schemas.openxmlformats.org/drawingml/2006/main">
            <a:ext uri="{FF2B5EF4-FFF2-40B4-BE49-F238E27FC236}">
              <a16:creationId xmlns:a16="http://schemas.microsoft.com/office/drawing/2014/main" id="{81A6DF3E-20E5-4D14-9A19-3D2DC06BFA94}"/>
            </a:ext>
          </a:extLst>
        </cdr:cNvPr>
        <cdr:cNvSpPr txBox="1"/>
      </cdr:nvSpPr>
      <cdr:spPr>
        <a:xfrm xmlns:a="http://schemas.openxmlformats.org/drawingml/2006/main">
          <a:off x="183948" y="187515"/>
          <a:ext cx="1018642" cy="1491834"/>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050" dirty="0"/>
            <a:t>Question 1</a:t>
          </a:r>
        </a:p>
        <a:p xmlns:a="http://schemas.openxmlformats.org/drawingml/2006/main">
          <a:endParaRPr lang="en-US" sz="1200" dirty="0"/>
        </a:p>
        <a:p xmlns:a="http://schemas.openxmlformats.org/drawingml/2006/main">
          <a:r>
            <a:rPr lang="en-US" sz="1050" dirty="0"/>
            <a:t>Question 2</a:t>
          </a:r>
        </a:p>
        <a:p xmlns:a="http://schemas.openxmlformats.org/drawingml/2006/main">
          <a:endParaRPr lang="en-US" sz="1200" dirty="0"/>
        </a:p>
        <a:p xmlns:a="http://schemas.openxmlformats.org/drawingml/2006/main">
          <a:r>
            <a:rPr lang="en-US" sz="1050" dirty="0"/>
            <a:t>Question 3</a:t>
          </a:r>
        </a:p>
      </cdr:txBody>
    </cdr:sp>
  </cdr:relSizeAnchor>
  <cdr:relSizeAnchor xmlns:cdr="http://schemas.openxmlformats.org/drawingml/2006/chartDrawing">
    <cdr:from>
      <cdr:x>0.22059</cdr:x>
      <cdr:y>0.81438</cdr:y>
    </cdr:from>
    <cdr:to>
      <cdr:x>0.26429</cdr:x>
      <cdr:y>0.88781</cdr:y>
    </cdr:to>
    <cdr:sp macro="" textlink="">
      <cdr:nvSpPr>
        <cdr:cNvPr id="3" name="Oval 2">
          <a:extLst xmlns:a="http://schemas.openxmlformats.org/drawingml/2006/main">
            <a:ext uri="{FF2B5EF4-FFF2-40B4-BE49-F238E27FC236}">
              <a16:creationId xmlns:a16="http://schemas.microsoft.com/office/drawing/2014/main" id="{16CCB154-EE68-494C-87EE-6F9008424F5B}"/>
            </a:ext>
          </a:extLst>
        </cdr:cNvPr>
        <cdr:cNvSpPr/>
      </cdr:nvSpPr>
      <cdr:spPr>
        <a:xfrm xmlns:a="http://schemas.openxmlformats.org/drawingml/2006/main">
          <a:off x="1013063" y="2225975"/>
          <a:ext cx="200722" cy="200722"/>
        </a:xfrm>
        <a:prstGeom xmlns:a="http://schemas.openxmlformats.org/drawingml/2006/main" prst="ellipse">
          <a:avLst/>
        </a:prstGeom>
        <a:solidFill xmlns:a="http://schemas.openxmlformats.org/drawingml/2006/main">
          <a:schemeClr val="bg2">
            <a:lumMod val="50000"/>
          </a:schemeClr>
        </a:solidFill>
        <a:ln xmlns:a="http://schemas.openxmlformats.org/drawingml/2006/main">
          <a:solidFill>
            <a:schemeClr val="bg2">
              <a:lumMod val="50000"/>
            </a:schemeClr>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0.61529</cdr:x>
      <cdr:y>0.81609</cdr:y>
    </cdr:from>
    <cdr:to>
      <cdr:x>0.659</cdr:x>
      <cdr:y>0.88953</cdr:y>
    </cdr:to>
    <cdr:sp macro="" textlink="">
      <cdr:nvSpPr>
        <cdr:cNvPr id="4" name="Oval 3">
          <a:extLst xmlns:a="http://schemas.openxmlformats.org/drawingml/2006/main">
            <a:ext uri="{FF2B5EF4-FFF2-40B4-BE49-F238E27FC236}">
              <a16:creationId xmlns:a16="http://schemas.microsoft.com/office/drawing/2014/main" id="{FFA41D36-C51E-480E-93F2-C36BC709A299}"/>
            </a:ext>
          </a:extLst>
        </cdr:cNvPr>
        <cdr:cNvSpPr/>
      </cdr:nvSpPr>
      <cdr:spPr>
        <a:xfrm xmlns:a="http://schemas.openxmlformats.org/drawingml/2006/main">
          <a:off x="2825753" y="2230659"/>
          <a:ext cx="200722" cy="200722"/>
        </a:xfrm>
        <a:prstGeom xmlns:a="http://schemas.openxmlformats.org/drawingml/2006/main" prst="ellipse">
          <a:avLst/>
        </a:prstGeom>
        <a:solidFill xmlns:a="http://schemas.openxmlformats.org/drawingml/2006/main">
          <a:schemeClr val="accent4"/>
        </a:solidFill>
        <a:ln xmlns:a="http://schemas.openxmlformats.org/drawingml/2006/main">
          <a:solidFill>
            <a:schemeClr val="accent4"/>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userShapes>
</file>

<file path=ppt/drawings/drawing8.xml><?xml version="1.0" encoding="utf-8"?>
<c:userShapes xmlns:c="http://schemas.openxmlformats.org/drawingml/2006/chart">
  <cdr:relSizeAnchor xmlns:cdr="http://schemas.openxmlformats.org/drawingml/2006/chartDrawing">
    <cdr:from>
      <cdr:x>0.51245</cdr:x>
      <cdr:y>0.28624</cdr:y>
    </cdr:from>
    <cdr:to>
      <cdr:x>0.69832</cdr:x>
      <cdr:y>0.35897</cdr:y>
    </cdr:to>
    <cdr:sp macro="" textlink="">
      <cdr:nvSpPr>
        <cdr:cNvPr id="2" name="TextBox 1"/>
        <cdr:cNvSpPr txBox="1"/>
      </cdr:nvSpPr>
      <cdr:spPr>
        <a:xfrm xmlns:a="http://schemas.openxmlformats.org/drawingml/2006/main">
          <a:off x="6130644" y="1963053"/>
          <a:ext cx="2223637" cy="49878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r"/>
          <a:r>
            <a:rPr lang="en-US" sz="1800" b="0" dirty="0">
              <a:solidFill>
                <a:srgbClr val="5A5A5A"/>
              </a:solidFill>
              <a:latin typeface="Franklin Gothic Book" panose="020B0503020102020204" pitchFamily="34" charset="0"/>
            </a:rPr>
            <a:t>Learning***</a:t>
          </a:r>
        </a:p>
      </cdr:txBody>
    </cdr:sp>
  </cdr:relSizeAnchor>
  <cdr:relSizeAnchor xmlns:cdr="http://schemas.openxmlformats.org/drawingml/2006/chartDrawing">
    <cdr:from>
      <cdr:x>0.49769</cdr:x>
      <cdr:y>0.50279</cdr:y>
    </cdr:from>
    <cdr:to>
      <cdr:x>0.62015</cdr:x>
      <cdr:y>0.58764</cdr:y>
    </cdr:to>
    <cdr:sp macro="" textlink="">
      <cdr:nvSpPr>
        <cdr:cNvPr id="3" name="TextBox 2"/>
        <cdr:cNvSpPr txBox="1"/>
      </cdr:nvSpPr>
      <cdr:spPr>
        <a:xfrm xmlns:a="http://schemas.openxmlformats.org/drawingml/2006/main">
          <a:off x="5954025" y="3448158"/>
          <a:ext cx="1465038" cy="581901"/>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r"/>
          <a:r>
            <a:rPr lang="en-US" sz="1800" b="0" dirty="0">
              <a:solidFill>
                <a:srgbClr val="5A5A5A"/>
              </a:solidFill>
              <a:latin typeface="Franklin Gothic Book" panose="020B0503020102020204" pitchFamily="34" charset="0"/>
            </a:rPr>
            <a:t>Inspired***</a:t>
          </a:r>
        </a:p>
      </cdr:txBody>
    </cdr:sp>
  </cdr:relSizeAnchor>
  <cdr:relSizeAnchor xmlns:cdr="http://schemas.openxmlformats.org/drawingml/2006/chartDrawing">
    <cdr:from>
      <cdr:x>0.60539</cdr:x>
      <cdr:y>0.70909</cdr:y>
    </cdr:from>
    <cdr:to>
      <cdr:x>0.81471</cdr:x>
      <cdr:y>0.76667</cdr:y>
    </cdr:to>
    <cdr:sp macro="" textlink="">
      <cdr:nvSpPr>
        <cdr:cNvPr id="4" name="TextBox 3"/>
        <cdr:cNvSpPr txBox="1"/>
      </cdr:nvSpPr>
      <cdr:spPr>
        <a:xfrm xmlns:a="http://schemas.openxmlformats.org/drawingml/2006/main">
          <a:off x="7242463" y="4862939"/>
          <a:ext cx="2504179" cy="394884"/>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r"/>
          <a:r>
            <a:rPr lang="en-US" sz="1800" b="0" dirty="0">
              <a:solidFill>
                <a:srgbClr val="5A5A5A"/>
              </a:solidFill>
              <a:latin typeface="Franklin Gothic Book" panose="020B0503020102020204" pitchFamily="34" charset="0"/>
            </a:rPr>
            <a:t>Event </a:t>
          </a:r>
          <a:r>
            <a:rPr lang="en-US" sz="1100" b="0" dirty="0">
              <a:solidFill>
                <a:srgbClr val="5A5A5A"/>
              </a:solidFill>
            </a:rPr>
            <a:t> </a:t>
          </a:r>
          <a:r>
            <a:rPr lang="en-US" sz="1800" b="0" dirty="0">
              <a:solidFill>
                <a:srgbClr val="5A5A5A"/>
              </a:solidFill>
              <a:latin typeface="Franklin Gothic Book" panose="020B0503020102020204" pitchFamily="34" charset="0"/>
            </a:rPr>
            <a:t>Rating***</a:t>
          </a:r>
        </a:p>
      </cdr:txBody>
    </cdr:sp>
  </cdr:relSizeAnchor>
</c:userShapes>
</file>

<file path=ppt/drawings/drawing9.xml><?xml version="1.0" encoding="utf-8"?>
<c:userShapes xmlns:c="http://schemas.openxmlformats.org/drawingml/2006/chart">
  <cdr:relSizeAnchor xmlns:cdr="http://schemas.openxmlformats.org/drawingml/2006/chartDrawing">
    <cdr:from>
      <cdr:x>0.18434</cdr:x>
      <cdr:y>0.73891</cdr:y>
    </cdr:from>
    <cdr:to>
      <cdr:x>0.84964</cdr:x>
      <cdr:y>0.82255</cdr:y>
    </cdr:to>
    <cdr:sp macro="" textlink="">
      <cdr:nvSpPr>
        <cdr:cNvPr id="5" name="TextBox 4">
          <a:extLst xmlns:a="http://schemas.openxmlformats.org/drawingml/2006/main">
            <a:ext uri="{FF2B5EF4-FFF2-40B4-BE49-F238E27FC236}">
              <a16:creationId xmlns:a16="http://schemas.microsoft.com/office/drawing/2014/main" id="{F7F294B0-B9A7-4F32-8474-93769C1C75D2}"/>
            </a:ext>
          </a:extLst>
        </cdr:cNvPr>
        <cdr:cNvSpPr txBox="1"/>
      </cdr:nvSpPr>
      <cdr:spPr>
        <a:xfrm xmlns:a="http://schemas.openxmlformats.org/drawingml/2006/main">
          <a:off x="1857616" y="3797583"/>
          <a:ext cx="6704373" cy="429864"/>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400" dirty="0">
              <a:solidFill>
                <a:schemeClr val="bg1">
                  <a:lumMod val="50000"/>
                </a:schemeClr>
              </a:solidFill>
            </a:rPr>
            <a:t>Year 1</a:t>
          </a:r>
          <a:r>
            <a:rPr lang="en-US" sz="1400" dirty="0"/>
            <a:t>		</a:t>
          </a:r>
          <a:r>
            <a:rPr lang="en-US" sz="1400" dirty="0">
              <a:solidFill>
                <a:schemeClr val="accent4"/>
              </a:solidFill>
            </a:rPr>
            <a:t>Year 2</a:t>
          </a:r>
        </a:p>
      </cdr:txBody>
    </cdr:sp>
  </cdr:relSizeAnchor>
  <cdr:relSizeAnchor xmlns:cdr="http://schemas.openxmlformats.org/drawingml/2006/chartDrawing">
    <cdr:from>
      <cdr:x>0.04005</cdr:x>
      <cdr:y>0.05395</cdr:y>
    </cdr:from>
    <cdr:to>
      <cdr:x>0.26186</cdr:x>
      <cdr:y>0.59974</cdr:y>
    </cdr:to>
    <cdr:sp macro="" textlink="">
      <cdr:nvSpPr>
        <cdr:cNvPr id="2" name="TextBox 1">
          <a:extLst xmlns:a="http://schemas.openxmlformats.org/drawingml/2006/main">
            <a:ext uri="{FF2B5EF4-FFF2-40B4-BE49-F238E27FC236}">
              <a16:creationId xmlns:a16="http://schemas.microsoft.com/office/drawing/2014/main" id="{81A6DF3E-20E5-4D14-9A19-3D2DC06BFA94}"/>
            </a:ext>
          </a:extLst>
        </cdr:cNvPr>
        <cdr:cNvSpPr txBox="1"/>
      </cdr:nvSpPr>
      <cdr:spPr>
        <a:xfrm xmlns:a="http://schemas.openxmlformats.org/drawingml/2006/main">
          <a:off x="403593" y="277263"/>
          <a:ext cx="2235227" cy="280505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2800" dirty="0"/>
            <a:t>Question 1</a:t>
          </a:r>
        </a:p>
        <a:p xmlns:a="http://schemas.openxmlformats.org/drawingml/2006/main">
          <a:endParaRPr lang="en-US" sz="3600" dirty="0"/>
        </a:p>
        <a:p xmlns:a="http://schemas.openxmlformats.org/drawingml/2006/main">
          <a:r>
            <a:rPr lang="en-US" sz="2800" dirty="0"/>
            <a:t>Question 2</a:t>
          </a:r>
        </a:p>
        <a:p xmlns:a="http://schemas.openxmlformats.org/drawingml/2006/main">
          <a:endParaRPr lang="en-US" sz="3600" dirty="0"/>
        </a:p>
        <a:p xmlns:a="http://schemas.openxmlformats.org/drawingml/2006/main">
          <a:r>
            <a:rPr lang="en-US" sz="2800" dirty="0"/>
            <a:t>Question 3</a:t>
          </a:r>
          <a:endParaRPr lang="en-US" sz="1400" dirty="0"/>
        </a:p>
      </cdr:txBody>
    </cdr:sp>
  </cdr:relSizeAnchor>
  <cdr:relSizeAnchor xmlns:cdr="http://schemas.openxmlformats.org/drawingml/2006/chartDrawing">
    <cdr:from>
      <cdr:x>0.148</cdr:x>
      <cdr:y>0.74112</cdr:y>
    </cdr:from>
    <cdr:to>
      <cdr:x>0.18148</cdr:x>
      <cdr:y>0.80115</cdr:y>
    </cdr:to>
    <cdr:sp macro="" textlink="">
      <cdr:nvSpPr>
        <cdr:cNvPr id="3" name="Oval 2">
          <a:extLst xmlns:a="http://schemas.openxmlformats.org/drawingml/2006/main">
            <a:ext uri="{FF2B5EF4-FFF2-40B4-BE49-F238E27FC236}">
              <a16:creationId xmlns:a16="http://schemas.microsoft.com/office/drawing/2014/main" id="{16CCB154-EE68-494C-87EE-6F9008424F5B}"/>
            </a:ext>
          </a:extLst>
        </cdr:cNvPr>
        <cdr:cNvSpPr/>
      </cdr:nvSpPr>
      <cdr:spPr>
        <a:xfrm xmlns:a="http://schemas.openxmlformats.org/drawingml/2006/main">
          <a:off x="1491413" y="3808944"/>
          <a:ext cx="337387" cy="308526"/>
        </a:xfrm>
        <a:prstGeom xmlns:a="http://schemas.openxmlformats.org/drawingml/2006/main" prst="ellipse">
          <a:avLst/>
        </a:prstGeom>
        <a:solidFill xmlns:a="http://schemas.openxmlformats.org/drawingml/2006/main">
          <a:schemeClr val="bg2">
            <a:lumMod val="50000"/>
          </a:schemeClr>
        </a:solidFill>
        <a:ln xmlns:a="http://schemas.openxmlformats.org/drawingml/2006/main">
          <a:solidFill>
            <a:schemeClr val="bg2">
              <a:lumMod val="50000"/>
            </a:schemeClr>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0.33133</cdr:x>
      <cdr:y>0.73626</cdr:y>
    </cdr:from>
    <cdr:to>
      <cdr:x>0.36189</cdr:x>
      <cdr:y>0.79743</cdr:y>
    </cdr:to>
    <cdr:sp macro="" textlink="">
      <cdr:nvSpPr>
        <cdr:cNvPr id="4" name="Oval 3">
          <a:extLst xmlns:a="http://schemas.openxmlformats.org/drawingml/2006/main">
            <a:ext uri="{FF2B5EF4-FFF2-40B4-BE49-F238E27FC236}">
              <a16:creationId xmlns:a16="http://schemas.microsoft.com/office/drawing/2014/main" id="{FFA41D36-C51E-480E-93F2-C36BC709A299}"/>
            </a:ext>
          </a:extLst>
        </cdr:cNvPr>
        <cdr:cNvSpPr/>
      </cdr:nvSpPr>
      <cdr:spPr>
        <a:xfrm xmlns:a="http://schemas.openxmlformats.org/drawingml/2006/main">
          <a:off x="3338878" y="3783982"/>
          <a:ext cx="307965" cy="314372"/>
        </a:xfrm>
        <a:prstGeom xmlns:a="http://schemas.openxmlformats.org/drawingml/2006/main" prst="ellipse">
          <a:avLst/>
        </a:prstGeom>
        <a:solidFill xmlns:a="http://schemas.openxmlformats.org/drawingml/2006/main">
          <a:schemeClr val="accent4"/>
        </a:solidFill>
        <a:ln xmlns:a="http://schemas.openxmlformats.org/drawingml/2006/main">
          <a:solidFill>
            <a:schemeClr val="accent4"/>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userShapes>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0098"/>
          </a:xfrm>
          <a:prstGeom prst="rect">
            <a:avLst/>
          </a:prstGeom>
        </p:spPr>
        <p:txBody>
          <a:bodyPr vert="horz" lIns="94106" tIns="47053" rIns="94106" bIns="47053" rtlCol="0"/>
          <a:lstStyle>
            <a:lvl1pPr algn="l">
              <a:defRPr sz="1200"/>
            </a:lvl1pPr>
          </a:lstStyle>
          <a:p>
            <a:endParaRPr lang="en-US"/>
          </a:p>
        </p:txBody>
      </p:sp>
      <p:sp>
        <p:nvSpPr>
          <p:cNvPr id="3" name="Date Placeholder 2"/>
          <p:cNvSpPr>
            <a:spLocks noGrp="1"/>
          </p:cNvSpPr>
          <p:nvPr>
            <p:ph type="dt" idx="1"/>
          </p:nvPr>
        </p:nvSpPr>
        <p:spPr>
          <a:xfrm>
            <a:off x="4023092" y="0"/>
            <a:ext cx="3077739" cy="470098"/>
          </a:xfrm>
          <a:prstGeom prst="rect">
            <a:avLst/>
          </a:prstGeom>
        </p:spPr>
        <p:txBody>
          <a:bodyPr vert="horz" lIns="94106" tIns="47053" rIns="94106" bIns="47053" rtlCol="0"/>
          <a:lstStyle>
            <a:lvl1pPr algn="r">
              <a:defRPr sz="1200"/>
            </a:lvl1pPr>
          </a:lstStyle>
          <a:p>
            <a:fld id="{7576D9D1-5B66-44BB-8E2E-81EE47401569}" type="datetimeFigureOut">
              <a:rPr lang="en-US" smtClean="0"/>
              <a:t>2/26/19</a:t>
            </a:fld>
            <a:endParaRPr lang="en-US"/>
          </a:p>
        </p:txBody>
      </p:sp>
      <p:sp>
        <p:nvSpPr>
          <p:cNvPr id="4" name="Slide Image Placeholder 3"/>
          <p:cNvSpPr>
            <a:spLocks noGrp="1" noRot="1" noChangeAspect="1"/>
          </p:cNvSpPr>
          <p:nvPr>
            <p:ph type="sldImg" idx="2"/>
          </p:nvPr>
        </p:nvSpPr>
        <p:spPr>
          <a:xfrm>
            <a:off x="739775" y="1171575"/>
            <a:ext cx="5622925" cy="3162300"/>
          </a:xfrm>
          <a:prstGeom prst="rect">
            <a:avLst/>
          </a:prstGeom>
          <a:noFill/>
          <a:ln w="12700">
            <a:solidFill>
              <a:prstClr val="black"/>
            </a:solidFill>
          </a:ln>
        </p:spPr>
        <p:txBody>
          <a:bodyPr vert="horz" lIns="94106" tIns="47053" rIns="94106" bIns="47053" rtlCol="0" anchor="ctr"/>
          <a:lstStyle/>
          <a:p>
            <a:endParaRPr lang="en-US"/>
          </a:p>
        </p:txBody>
      </p:sp>
      <p:sp>
        <p:nvSpPr>
          <p:cNvPr id="5" name="Notes Placeholder 4"/>
          <p:cNvSpPr>
            <a:spLocks noGrp="1"/>
          </p:cNvSpPr>
          <p:nvPr>
            <p:ph type="body" sz="quarter" idx="3"/>
          </p:nvPr>
        </p:nvSpPr>
        <p:spPr>
          <a:xfrm>
            <a:off x="710248" y="4509037"/>
            <a:ext cx="5681980" cy="3689211"/>
          </a:xfrm>
          <a:prstGeom prst="rect">
            <a:avLst/>
          </a:prstGeom>
        </p:spPr>
        <p:txBody>
          <a:bodyPr vert="horz" lIns="94106" tIns="47053" rIns="94106" bIns="4705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99329"/>
            <a:ext cx="3077739" cy="470097"/>
          </a:xfrm>
          <a:prstGeom prst="rect">
            <a:avLst/>
          </a:prstGeom>
        </p:spPr>
        <p:txBody>
          <a:bodyPr vert="horz" lIns="94106" tIns="47053" rIns="94106" bIns="47053" rtlCol="0" anchor="b"/>
          <a:lstStyle>
            <a:lvl1pPr algn="l">
              <a:defRPr sz="1200"/>
            </a:lvl1pPr>
          </a:lstStyle>
          <a:p>
            <a:endParaRPr lang="en-US"/>
          </a:p>
        </p:txBody>
      </p:sp>
      <p:sp>
        <p:nvSpPr>
          <p:cNvPr id="7" name="Slide Number Placeholder 6"/>
          <p:cNvSpPr>
            <a:spLocks noGrp="1"/>
          </p:cNvSpPr>
          <p:nvPr>
            <p:ph type="sldNum" sz="quarter" idx="5"/>
          </p:nvPr>
        </p:nvSpPr>
        <p:spPr>
          <a:xfrm>
            <a:off x="4023092" y="8899329"/>
            <a:ext cx="3077739" cy="470097"/>
          </a:xfrm>
          <a:prstGeom prst="rect">
            <a:avLst/>
          </a:prstGeom>
        </p:spPr>
        <p:txBody>
          <a:bodyPr vert="horz" lIns="94106" tIns="47053" rIns="94106" bIns="47053" rtlCol="0" anchor="b"/>
          <a:lstStyle>
            <a:lvl1pPr algn="r">
              <a:defRPr sz="1200"/>
            </a:lvl1pPr>
          </a:lstStyle>
          <a:p>
            <a:fld id="{CF0201FF-6C73-4188-8BFC-77A2ADF27E57}" type="slidenum">
              <a:rPr lang="en-US" smtClean="0"/>
              <a:t>‹#›</a:t>
            </a:fld>
            <a:endParaRPr lang="en-US"/>
          </a:p>
        </p:txBody>
      </p:sp>
    </p:spTree>
    <p:extLst>
      <p:ext uri="{BB962C8B-B14F-4D97-AF65-F5344CB8AC3E}">
        <p14:creationId xmlns:p14="http://schemas.microsoft.com/office/powerpoint/2010/main" val="2812128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US" dirty="0"/>
          </a:p>
        </p:txBody>
      </p:sp>
      <p:sp>
        <p:nvSpPr>
          <p:cNvPr id="4" name="Slide Number Placeholder 3"/>
          <p:cNvSpPr>
            <a:spLocks noGrp="1"/>
          </p:cNvSpPr>
          <p:nvPr>
            <p:ph type="sldNum" sz="quarter" idx="10"/>
          </p:nvPr>
        </p:nvSpPr>
        <p:spPr/>
        <p:txBody>
          <a:bodyPr/>
          <a:lstStyle/>
          <a:p>
            <a:fld id="{69F2E528-F96C-44A9-BF0C-06CEA501704F}"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5517594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donut chart showing a single category (81% of the total) can be an effective simple display, and is sometimes selected to add visual interest to a report or presentation. Donuts should NOT be used side by side to make additional comparisons (use stacked bars instead – see slide XX) and are not effective for values that could exceed 100% (use a bullet chart or overlapping bars instead).</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10</a:t>
            </a:fld>
            <a:endParaRPr lang="en-US">
              <a:solidFill>
                <a:prstClr val="black"/>
              </a:solidFill>
            </a:endParaRPr>
          </a:p>
        </p:txBody>
      </p:sp>
    </p:spTree>
    <p:extLst>
      <p:ext uri="{BB962C8B-B14F-4D97-AF65-F5344CB8AC3E}">
        <p14:creationId xmlns:p14="http://schemas.microsoft.com/office/powerpoint/2010/main" val="2367655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pie charts are not a favorite of many people, they can be useful when comparing 2 groups.  </a:t>
            </a:r>
          </a:p>
          <a:p>
            <a:endParaRPr lang="en-US" dirty="0"/>
          </a:p>
          <a:p>
            <a:r>
              <a:rPr lang="en-US" dirty="0"/>
              <a:t>Best practices when using a pie or donut to be mindful of:</a:t>
            </a:r>
          </a:p>
          <a:p>
            <a:pPr marL="171450" indent="-171450">
              <a:buFontTx/>
              <a:buChar char="-"/>
            </a:pPr>
            <a:r>
              <a:rPr lang="en-US" dirty="0"/>
              <a:t>Order segments from largest to smallest starting at twelve o’clock and working clockwise</a:t>
            </a:r>
          </a:p>
          <a:p>
            <a:pPr marL="171450" indent="-171450">
              <a:buFontTx/>
              <a:buChar char="-"/>
            </a:pPr>
            <a:r>
              <a:rPr lang="en-US" dirty="0"/>
              <a:t>Direct label the segments to minimize confusion on what category each segment represents</a:t>
            </a:r>
          </a:p>
          <a:p>
            <a:pPr marL="171450" indent="-171450">
              <a:buFontTx/>
              <a:buChar char="-"/>
            </a:pPr>
            <a:r>
              <a:rPr lang="en-US" dirty="0"/>
              <a:t>Ensure all segments sum to 100% of the total</a:t>
            </a:r>
          </a:p>
          <a:p>
            <a:pPr marL="171450" indent="-171450">
              <a:buFontTx/>
              <a:buChar char="-"/>
            </a:pPr>
            <a:r>
              <a:rPr lang="en-US" dirty="0"/>
              <a:t>Limit to 2-3 segments for readability; generally accepted best practice is no greater than 5 segments.</a:t>
            </a:r>
          </a:p>
        </p:txBody>
      </p:sp>
      <p:sp>
        <p:nvSpPr>
          <p:cNvPr id="4" name="Slide Number Placeholder 3"/>
          <p:cNvSpPr>
            <a:spLocks noGrp="1"/>
          </p:cNvSpPr>
          <p:nvPr>
            <p:ph type="sldNum" sz="quarter" idx="10"/>
          </p:nvPr>
        </p:nvSpPr>
        <p:spPr/>
        <p:txBody>
          <a:bodyPr/>
          <a:lstStyle/>
          <a:p>
            <a:fld id="{CF0201FF-6C73-4188-8BFC-77A2ADF27E57}" type="slidenum">
              <a:rPr lang="en-US" smtClean="0"/>
              <a:t>11</a:t>
            </a:fld>
            <a:endParaRPr lang="en-US"/>
          </a:p>
        </p:txBody>
      </p:sp>
    </p:spTree>
    <p:extLst>
      <p:ext uri="{BB962C8B-B14F-4D97-AF65-F5344CB8AC3E}">
        <p14:creationId xmlns:p14="http://schemas.microsoft.com/office/powerpoint/2010/main" val="602668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Waffle charts provide a simple display for a single value or part to whole. </a:t>
            </a:r>
          </a:p>
          <a:p>
            <a:endParaRPr lang="en-US" dirty="0"/>
          </a:p>
          <a:p>
            <a:r>
              <a:rPr lang="en-US" dirty="0"/>
              <a:t>This slide includes two ways to create waffle charts in </a:t>
            </a:r>
            <a:r>
              <a:rPr lang="en-US" dirty="0" err="1"/>
              <a:t>powerpoint</a:t>
            </a:r>
            <a:r>
              <a:rPr lang="en-US" dirty="0"/>
              <a:t>, both of which require some manual formatting effort. The left is a simple 10x10 table with the cells color coded to represent 81%. The right is a stacked column chart with 10 columns, 10 series, and an overlap width of zero. It also requires custom color coding the different series.</a:t>
            </a:r>
          </a:p>
          <a:p>
            <a:endParaRPr lang="en-US" dirty="0"/>
          </a:p>
          <a:p>
            <a:r>
              <a:rPr lang="en-US" i="1" dirty="0"/>
              <a:t>Why the recommendation to use waffle charts instead of the icon array of circles?</a:t>
            </a:r>
          </a:p>
          <a:p>
            <a:pPr marL="171450" indent="-171450">
              <a:buFontTx/>
              <a:buChar char="-"/>
            </a:pPr>
            <a:r>
              <a:rPr lang="en-US" i="0" dirty="0"/>
              <a:t>Both emphasize a part-to-whole comparison, and aim to achieve a similar goal.</a:t>
            </a:r>
          </a:p>
          <a:p>
            <a:pPr marL="171450" indent="-171450">
              <a:buFontTx/>
              <a:buChar char="-"/>
            </a:pPr>
            <a:r>
              <a:rPr lang="en-US" i="0" dirty="0"/>
              <a:t>Squares have less white space (where the eye can rest) than the dots, creating a better visual comparison of the blue and gray segments.</a:t>
            </a:r>
          </a:p>
          <a:p>
            <a:pPr marL="171450" indent="-171450">
              <a:buFontTx/>
              <a:buChar char="-"/>
            </a:pPr>
            <a:r>
              <a:rPr lang="en-US" i="0" dirty="0"/>
              <a:t>Waffle charts are most effective at displaying the comparison of a single category to a whole. If using multiple categories or colors, consider an alternate chart type like a bar chart or dot plot.</a:t>
            </a:r>
          </a:p>
          <a:p>
            <a:pPr marL="171450" indent="-171450">
              <a:buFontTx/>
              <a:buChar char="-"/>
            </a:pPr>
            <a:endParaRPr lang="en-US" i="0"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12</a:t>
            </a:fld>
            <a:endParaRPr lang="en-US">
              <a:solidFill>
                <a:prstClr val="black"/>
              </a:solidFill>
            </a:endParaRPr>
          </a:p>
        </p:txBody>
      </p:sp>
    </p:spTree>
    <p:extLst>
      <p:ext uri="{BB962C8B-B14F-4D97-AF65-F5344CB8AC3E}">
        <p14:creationId xmlns:p14="http://schemas.microsoft.com/office/powerpoint/2010/main" val="24726937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Removing the gridlines that define the individual segments of a waffle chart transforms the chart into a </a:t>
            </a:r>
            <a:r>
              <a:rPr lang="en-US" dirty="0" err="1"/>
              <a:t>treemap</a:t>
            </a:r>
            <a:r>
              <a:rPr lang="en-US" dirty="0"/>
              <a:t>. This chart type emphasizes the total space taken up by a given category rather than the precise number of units.</a:t>
            </a:r>
            <a:endParaRPr lang="en-US" i="0" dirty="0"/>
          </a:p>
          <a:p>
            <a:pPr marL="171450" indent="-171450">
              <a:buFontTx/>
              <a:buChar char="-"/>
            </a:pPr>
            <a:endParaRPr lang="en-US" i="0"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val="38285304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14</a:t>
            </a:fld>
            <a:endParaRPr lang="en-US">
              <a:solidFill>
                <a:prstClr val="black"/>
              </a:solidFill>
            </a:endParaRPr>
          </a:p>
        </p:txBody>
      </p:sp>
    </p:spTree>
    <p:extLst>
      <p:ext uri="{BB962C8B-B14F-4D97-AF65-F5344CB8AC3E}">
        <p14:creationId xmlns:p14="http://schemas.microsoft.com/office/powerpoint/2010/main" val="18536940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Bar charts are very versatile and present a precise comparison across categories or measures on the same scale. Four different ways to format the same bar is displayed here.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there is no preset order (e.g., chronological, Likert scale, etc.), it is best to order the categories from most to least or least to most.</a:t>
            </a:r>
            <a:endParaRPr lang="en-US" baseline="0" dirty="0"/>
          </a:p>
          <a:p>
            <a:endParaRPr lang="en-US"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15</a:t>
            </a:fld>
            <a:endParaRPr lang="en-US">
              <a:solidFill>
                <a:prstClr val="black"/>
              </a:solidFill>
            </a:endParaRPr>
          </a:p>
        </p:txBody>
      </p:sp>
    </p:spTree>
    <p:extLst>
      <p:ext uri="{BB962C8B-B14F-4D97-AF65-F5344CB8AC3E}">
        <p14:creationId xmlns:p14="http://schemas.microsoft.com/office/powerpoint/2010/main" val="7362577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want to decrease</a:t>
            </a:r>
            <a:r>
              <a:rPr lang="en-US" baseline="0" dirty="0"/>
              <a:t> the intensity of the color as you decrease in frequency. You can alter this with the color transparency.</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5450585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Column charts are an alternative to bars, and are often used to display distributions of demographic data (sometimes without any gaps, creating a histogram).</a:t>
            </a:r>
          </a:p>
          <a:p>
            <a:endParaRPr lang="en-US" dirty="0"/>
          </a:p>
          <a:p>
            <a:r>
              <a:rPr lang="en-US" dirty="0"/>
              <a:t>When waffling between a column (vertical) and bar (horizontal) chart, consider the length of your category names. Bar charts accommodate longer category labels without compromising readability, while columns are better fit for short category names.</a:t>
            </a:r>
          </a:p>
          <a:p>
            <a:endParaRPr lang="en-US" dirty="0"/>
          </a:p>
          <a:p>
            <a:r>
              <a:rPr lang="en-US" dirty="0"/>
              <a:t>This chart provides an example where you would not want to alter the order, because the categories have a natural order to them.</a:t>
            </a:r>
          </a:p>
        </p:txBody>
      </p:sp>
      <p:sp>
        <p:nvSpPr>
          <p:cNvPr id="4" name="Slide Number Placeholder 3"/>
          <p:cNvSpPr>
            <a:spLocks noGrp="1"/>
          </p:cNvSpPr>
          <p:nvPr>
            <p:ph type="sldNum" sz="quarter" idx="10"/>
          </p:nvPr>
        </p:nvSpPr>
        <p:spPr/>
        <p:txBody>
          <a:bodyPr/>
          <a:lstStyle/>
          <a:p>
            <a:fld id="{CF0201FF-6C73-4188-8BFC-77A2ADF27E57}" type="slidenum">
              <a:rPr lang="en-US" smtClean="0"/>
              <a:t>17</a:t>
            </a:fld>
            <a:endParaRPr lang="en-US"/>
          </a:p>
        </p:txBody>
      </p:sp>
    </p:spTree>
    <p:extLst>
      <p:ext uri="{BB962C8B-B14F-4D97-AF65-F5344CB8AC3E}">
        <p14:creationId xmlns:p14="http://schemas.microsoft.com/office/powerpoint/2010/main" val="39050640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Lollipop charts are an alternative to bar charts. They are less visually precise, due to the rounded ends.</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40686554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Lollipop charts can also be displayed horizontally. Either include an axis or data labels to avoid visual clutter and redundancy in your display. Data labels provide more precision around the numbers, while the axis enables the user to focus primarily on comparison of the lengths of the different “lollipops”.</a:t>
            </a:r>
          </a:p>
        </p:txBody>
      </p:sp>
      <p:sp>
        <p:nvSpPr>
          <p:cNvPr id="4" name="Slide Number Placeholder 3"/>
          <p:cNvSpPr>
            <a:spLocks noGrp="1"/>
          </p:cNvSpPr>
          <p:nvPr>
            <p:ph type="sldNum" sz="quarter" idx="5"/>
          </p:nvPr>
        </p:nvSpPr>
        <p:spPr/>
        <p:txBody>
          <a:bodyPr/>
          <a:lstStyle/>
          <a:p>
            <a:fld id="{CF0201FF-6C73-4188-8BFC-77A2ADF27E57}" type="slidenum">
              <a:rPr lang="en-US" smtClean="0"/>
              <a:t>19</a:t>
            </a:fld>
            <a:endParaRPr lang="en-US"/>
          </a:p>
        </p:txBody>
      </p:sp>
    </p:spTree>
    <p:extLst>
      <p:ext uri="{BB962C8B-B14F-4D97-AF65-F5344CB8AC3E}">
        <p14:creationId xmlns:p14="http://schemas.microsoft.com/office/powerpoint/2010/main" val="1835681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i="0" dirty="0"/>
              <a:t>Adapted from the </a:t>
            </a:r>
            <a:r>
              <a:rPr lang="en-US" b="1" i="0" dirty="0" err="1"/>
              <a:t>EvalFest</a:t>
            </a:r>
            <a:r>
              <a:rPr lang="en-US" b="1" i="0" dirty="0"/>
              <a:t> Graph, Table, Chart, and Display Templates (September 2018),</a:t>
            </a:r>
            <a:r>
              <a:rPr lang="en-US" i="0" dirty="0"/>
              <a:t> supported by the National Science Foundation, UNC Morehead Planetarium and Science Center, Science &amp; Health Education Partnership, and Karen Peterman Consulting, with design expertise from </a:t>
            </a:r>
            <a:r>
              <a:rPr lang="en-US" i="0" dirty="0" err="1"/>
              <a:t>Excella</a:t>
            </a:r>
            <a:r>
              <a:rPr lang="en-US" i="0" dirty="0"/>
              <a:t> Consulting.</a:t>
            </a:r>
          </a:p>
          <a:p>
            <a:endParaRPr lang="en-US"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33958474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layered donut chart displays the comparison of 2 related values. </a:t>
            </a:r>
          </a:p>
          <a:p>
            <a:endParaRPr lang="en-US" dirty="0"/>
          </a:p>
          <a:p>
            <a:r>
              <a:rPr lang="en-US" dirty="0"/>
              <a:t>When editing, note that each donut is individually constructed and then layered together.</a:t>
            </a:r>
          </a:p>
          <a:p>
            <a:endParaRPr lang="en-US" dirty="0"/>
          </a:p>
          <a:p>
            <a:r>
              <a:rPr lang="en-US" dirty="0"/>
              <a:t>Similar to pie and donut chart considerations, use layered donut charts sparingly. Consider how precise your visual comparison of two slices needs to be, as the larger radius of the outside ring will always appear larger. The functional purpose is to compare the end points of each ring, not the total size emphasized with color. </a:t>
            </a:r>
          </a:p>
        </p:txBody>
      </p:sp>
      <p:sp>
        <p:nvSpPr>
          <p:cNvPr id="4" name="Slide Number Placeholder 3"/>
          <p:cNvSpPr>
            <a:spLocks noGrp="1"/>
          </p:cNvSpPr>
          <p:nvPr>
            <p:ph type="sldNum" sz="quarter" idx="10"/>
          </p:nvPr>
        </p:nvSpPr>
        <p:spPr/>
        <p:txBody>
          <a:bodyPr/>
          <a:lstStyle/>
          <a:p>
            <a:fld id="{CF0201FF-6C73-4188-8BFC-77A2ADF27E57}" type="slidenum">
              <a:rPr lang="en-US" smtClean="0"/>
              <a:t>20</a:t>
            </a:fld>
            <a:endParaRPr lang="en-US"/>
          </a:p>
        </p:txBody>
      </p:sp>
    </p:spTree>
    <p:extLst>
      <p:ext uri="{BB962C8B-B14F-4D97-AF65-F5344CB8AC3E}">
        <p14:creationId xmlns:p14="http://schemas.microsoft.com/office/powerpoint/2010/main" val="29129038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Unlike donut and pie charts, waffle charts can be arranged in rows, columns, or grids to show multiple values. </a:t>
            </a:r>
          </a:p>
          <a:p>
            <a:endParaRPr lang="en-US" dirty="0"/>
          </a:p>
          <a:p>
            <a:r>
              <a:rPr lang="en-US" dirty="0"/>
              <a:t>Waffle displays emphasize the individual values for each category first (with the large numbers, which could be omitted and moved to a title), and then the comparison between questions or categories.  The emphasis on individual responses can be further emphasized with different colors.</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21</a:t>
            </a:fld>
            <a:endParaRPr lang="en-US">
              <a:solidFill>
                <a:prstClr val="black"/>
              </a:solidFill>
            </a:endParaRPr>
          </a:p>
        </p:txBody>
      </p:sp>
    </p:spTree>
    <p:extLst>
      <p:ext uri="{BB962C8B-B14F-4D97-AF65-F5344CB8AC3E}">
        <p14:creationId xmlns:p14="http://schemas.microsoft.com/office/powerpoint/2010/main" val="44131766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22</a:t>
            </a:fld>
            <a:endParaRPr lang="en-US">
              <a:solidFill>
                <a:prstClr val="black"/>
              </a:solidFill>
            </a:endParaRPr>
          </a:p>
        </p:txBody>
      </p:sp>
    </p:spTree>
    <p:extLst>
      <p:ext uri="{BB962C8B-B14F-4D97-AF65-F5344CB8AC3E}">
        <p14:creationId xmlns:p14="http://schemas.microsoft.com/office/powerpoint/2010/main" val="29704736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A dot plot is a way to compare two groups. These are typically best to use when you have 2-3 groups.</a:t>
            </a:r>
            <a:endParaRPr lang="en-US" dirty="0"/>
          </a:p>
          <a:p>
            <a:endParaRPr lang="en-US" dirty="0"/>
          </a:p>
          <a:p>
            <a:r>
              <a:rPr lang="en-US" dirty="0"/>
              <a:t>Because the axis has been truncated, it can be left as an additional reference for the values. Alternately, delete the axis to focus on the values on the individual marks.</a:t>
            </a:r>
          </a:p>
        </p:txBody>
      </p:sp>
      <p:sp>
        <p:nvSpPr>
          <p:cNvPr id="4" name="Slide Number Placeholder 3"/>
          <p:cNvSpPr>
            <a:spLocks noGrp="1"/>
          </p:cNvSpPr>
          <p:nvPr>
            <p:ph type="sldNum" sz="quarter" idx="10"/>
          </p:nvPr>
        </p:nvSpPr>
        <p:spPr/>
        <p:txBody>
          <a:bodyPr/>
          <a:lstStyle/>
          <a:p>
            <a:fld id="{CF0201FF-6C73-4188-8BFC-77A2ADF27E57}" type="slidenum">
              <a:rPr lang="en-US" smtClean="0"/>
              <a:t>23</a:t>
            </a:fld>
            <a:endParaRPr lang="en-US"/>
          </a:p>
        </p:txBody>
      </p:sp>
    </p:spTree>
    <p:extLst>
      <p:ext uri="{BB962C8B-B14F-4D97-AF65-F5344CB8AC3E}">
        <p14:creationId xmlns:p14="http://schemas.microsoft.com/office/powerpoint/2010/main" val="11382476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Connected dot plots (also called “dumbbell charts”) emphasize the distance between two groups. These can be useful for two groups at two points in time or two separate groups.</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24</a:t>
            </a:fld>
            <a:endParaRPr lang="en-US">
              <a:solidFill>
                <a:prstClr val="black"/>
              </a:solidFill>
            </a:endParaRPr>
          </a:p>
        </p:txBody>
      </p:sp>
    </p:spTree>
    <p:extLst>
      <p:ext uri="{BB962C8B-B14F-4D97-AF65-F5344CB8AC3E}">
        <p14:creationId xmlns:p14="http://schemas.microsoft.com/office/powerpoint/2010/main" val="38849557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data labels on the markers, the axis provides redundant information. If needed to emphasize the range, the horizontal axis can be kept, but here’s an alternate with a bit less visual clutter.</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25</a:t>
            </a:fld>
            <a:endParaRPr lang="en-US">
              <a:solidFill>
                <a:prstClr val="black"/>
              </a:solidFill>
            </a:endParaRPr>
          </a:p>
        </p:txBody>
      </p:sp>
    </p:spTree>
    <p:extLst>
      <p:ext uri="{BB962C8B-B14F-4D97-AF65-F5344CB8AC3E}">
        <p14:creationId xmlns:p14="http://schemas.microsoft.com/office/powerpoint/2010/main" val="8052774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On dot plots, grid lines can be included for easy mapping of response categories to values, or deleted (left click to highlight on the template and delete).</a:t>
            </a:r>
            <a:endParaRPr lang="en-US"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26</a:t>
            </a:fld>
            <a:endParaRPr lang="en-US">
              <a:solidFill>
                <a:prstClr val="black"/>
              </a:solidFill>
            </a:endParaRPr>
          </a:p>
        </p:txBody>
      </p:sp>
    </p:spTree>
    <p:extLst>
      <p:ext uri="{BB962C8B-B14F-4D97-AF65-F5344CB8AC3E}">
        <p14:creationId xmlns:p14="http://schemas.microsoft.com/office/powerpoint/2010/main" val="36433023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If the precision of the exact values is not required, use a horizontal axis instead of data labels. Note that the axis is truncated (does not start at zero) in order to facilitate improved comparison between the two groups since the differences are small. In some cases, you may consider expanding the axis to a minimum value of zero.</a:t>
            </a:r>
            <a:endParaRPr lang="en-US"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27</a:t>
            </a:fld>
            <a:endParaRPr lang="en-US">
              <a:solidFill>
                <a:prstClr val="black"/>
              </a:solidFill>
            </a:endParaRPr>
          </a:p>
        </p:txBody>
      </p:sp>
    </p:spTree>
    <p:extLst>
      <p:ext uri="{BB962C8B-B14F-4D97-AF65-F5344CB8AC3E}">
        <p14:creationId xmlns:p14="http://schemas.microsoft.com/office/powerpoint/2010/main" val="40601428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side-by-side bar graph can also be used to compare 2 groups within a number of categories. For groups where values are very close, the paired bar chart is less precise than the dot plot in highlighting the differences between the two groups, but is a familiar chat type for many audiences.</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28</a:t>
            </a:fld>
            <a:endParaRPr lang="en-US">
              <a:solidFill>
                <a:prstClr val="black"/>
              </a:solidFill>
            </a:endParaRPr>
          </a:p>
        </p:txBody>
      </p:sp>
    </p:spTree>
    <p:extLst>
      <p:ext uri="{BB962C8B-B14F-4D97-AF65-F5344CB8AC3E}">
        <p14:creationId xmlns:p14="http://schemas.microsoft.com/office/powerpoint/2010/main" val="41368538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Stacked bar charts allow for comparison of a part to whole within a category, as well as comparison across categories.</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29</a:t>
            </a:fld>
            <a:endParaRPr lang="en-US">
              <a:solidFill>
                <a:prstClr val="black"/>
              </a:solidFill>
            </a:endParaRPr>
          </a:p>
        </p:txBody>
      </p:sp>
    </p:spTree>
    <p:extLst>
      <p:ext uri="{BB962C8B-B14F-4D97-AF65-F5344CB8AC3E}">
        <p14:creationId xmlns:p14="http://schemas.microsoft.com/office/powerpoint/2010/main" val="3559835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40818752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of an axis, use data labels for increased precision in the numbers and values across categories. This can be tricky for small segments though.</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30</a:t>
            </a:fld>
            <a:endParaRPr lang="en-US">
              <a:solidFill>
                <a:prstClr val="black"/>
              </a:solidFill>
            </a:endParaRPr>
          </a:p>
        </p:txBody>
      </p:sp>
    </p:spTree>
    <p:extLst>
      <p:ext uri="{BB962C8B-B14F-4D97-AF65-F5344CB8AC3E}">
        <p14:creationId xmlns:p14="http://schemas.microsoft.com/office/powerpoint/2010/main" val="275128108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Small multiples charts functionally “break” a stacked bar to better allow comparisons within a certain category (here, HS, AA, BA/BS, post-grad) as well as across. They can be read both down and across.</a:t>
            </a:r>
          </a:p>
          <a:p>
            <a:endParaRPr lang="en-US" dirty="0"/>
          </a:p>
          <a:p>
            <a:r>
              <a:rPr lang="en-US" dirty="0"/>
              <a:t>The trick to updating the small multiples template is to identify the “max” value (likely multiple of 5 or 10 that is above your max value in the chart), and then create white spacers by subtracting the values from the max reference cell (A8 in the sample data). Open the sample data to experiment. The vertical lines are equally spaced gridlines; for four categories, the gridlines are spaced at 0.25, but for five categories you would need to edit the spacing to 0.2, etc.</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31</a:t>
            </a:fld>
            <a:endParaRPr lang="en-US">
              <a:solidFill>
                <a:prstClr val="black"/>
              </a:solidFill>
            </a:endParaRPr>
          </a:p>
        </p:txBody>
      </p:sp>
    </p:spTree>
    <p:extLst>
      <p:ext uri="{BB962C8B-B14F-4D97-AF65-F5344CB8AC3E}">
        <p14:creationId xmlns:p14="http://schemas.microsoft.com/office/powerpoint/2010/main" val="194808109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32</a:t>
            </a:fld>
            <a:endParaRPr lang="en-US">
              <a:solidFill>
                <a:prstClr val="black"/>
              </a:solidFill>
            </a:endParaRPr>
          </a:p>
        </p:txBody>
      </p:sp>
    </p:spTree>
    <p:extLst>
      <p:ext uri="{BB962C8B-B14F-4D97-AF65-F5344CB8AC3E}">
        <p14:creationId xmlns:p14="http://schemas.microsoft.com/office/powerpoint/2010/main" val="21697066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Line graphs display trends clearly and effectively. Labeling one key point or adding an annotation/call out can add value for your audience.</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33</a:t>
            </a:fld>
            <a:endParaRPr lang="en-US">
              <a:solidFill>
                <a:prstClr val="black"/>
              </a:solidFill>
            </a:endParaRPr>
          </a:p>
        </p:txBody>
      </p:sp>
    </p:spTree>
    <p:extLst>
      <p:ext uri="{BB962C8B-B14F-4D97-AF65-F5344CB8AC3E}">
        <p14:creationId xmlns:p14="http://schemas.microsoft.com/office/powerpoint/2010/main" val="34384195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Area charts serve a similar function to lines.</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34</a:t>
            </a:fld>
            <a:endParaRPr lang="en-US">
              <a:solidFill>
                <a:prstClr val="black"/>
              </a:solidFill>
            </a:endParaRPr>
          </a:p>
        </p:txBody>
      </p:sp>
    </p:spTree>
    <p:extLst>
      <p:ext uri="{BB962C8B-B14F-4D97-AF65-F5344CB8AC3E}">
        <p14:creationId xmlns:p14="http://schemas.microsoft.com/office/powerpoint/2010/main" val="3334021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column chart is often used for categorical data, but can also be used to display data over time. Emphasize a specific year (or other time point) by using gray for all columns except the value of interest which you can highlight with color.</a:t>
            </a:r>
          </a:p>
        </p:txBody>
      </p:sp>
      <p:sp>
        <p:nvSpPr>
          <p:cNvPr id="4" name="Slide Number Placeholder 3"/>
          <p:cNvSpPr>
            <a:spLocks noGrp="1"/>
          </p:cNvSpPr>
          <p:nvPr>
            <p:ph type="sldNum" sz="quarter" idx="10"/>
          </p:nvPr>
        </p:nvSpPr>
        <p:spPr/>
        <p:txBody>
          <a:bodyPr/>
          <a:lstStyle/>
          <a:p>
            <a:fld id="{CF0201FF-6C73-4188-8BFC-77A2ADF27E57}" type="slidenum">
              <a:rPr lang="en-US" smtClean="0"/>
              <a:t>35</a:t>
            </a:fld>
            <a:endParaRPr lang="en-US"/>
          </a:p>
        </p:txBody>
      </p:sp>
    </p:spTree>
    <p:extLst>
      <p:ext uri="{BB962C8B-B14F-4D97-AF65-F5344CB8AC3E}">
        <p14:creationId xmlns:p14="http://schemas.microsoft.com/office/powerpoint/2010/main" val="75593696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Slope graphs emphasize the magnitude and direction of change between two points. </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36</a:t>
            </a:fld>
            <a:endParaRPr lang="en-US">
              <a:solidFill>
                <a:prstClr val="black"/>
              </a:solidFill>
            </a:endParaRPr>
          </a:p>
        </p:txBody>
      </p:sp>
    </p:spTree>
    <p:extLst>
      <p:ext uri="{BB962C8B-B14F-4D97-AF65-F5344CB8AC3E}">
        <p14:creationId xmlns:p14="http://schemas.microsoft.com/office/powerpoint/2010/main" val="212884774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Repeated from previous section, since this chart type works well for change between two time points.</a:t>
            </a:r>
          </a:p>
          <a:p>
            <a:endParaRPr lang="en-US" dirty="0"/>
          </a:p>
          <a:p>
            <a:r>
              <a:rPr lang="en-US" dirty="0"/>
              <a:t>While a slope graph (previous slide) emphasizes the direction of change, a dumbbell plot emphasizes the size of the change between two points. </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37</a:t>
            </a:fld>
            <a:endParaRPr lang="en-US">
              <a:solidFill>
                <a:prstClr val="black"/>
              </a:solidFill>
            </a:endParaRPr>
          </a:p>
        </p:txBody>
      </p:sp>
    </p:spTree>
    <p:extLst>
      <p:ext uri="{BB962C8B-B14F-4D97-AF65-F5344CB8AC3E}">
        <p14:creationId xmlns:p14="http://schemas.microsoft.com/office/powerpoint/2010/main" val="34931114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Line charts can also include multiple series. Having a reference for comparison (average, quartiles, </a:t>
            </a:r>
            <a:r>
              <a:rPr lang="en-US" dirty="0" err="1"/>
              <a:t>etc</a:t>
            </a:r>
            <a:r>
              <a:rPr lang="en-US" dirty="0"/>
              <a:t>) can provide helpful context for interpreting your data.</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38</a:t>
            </a:fld>
            <a:endParaRPr lang="en-US">
              <a:solidFill>
                <a:prstClr val="black"/>
              </a:solidFill>
            </a:endParaRPr>
          </a:p>
        </p:txBody>
      </p:sp>
    </p:spTree>
    <p:extLst>
      <p:ext uri="{BB962C8B-B14F-4D97-AF65-F5344CB8AC3E}">
        <p14:creationId xmlns:p14="http://schemas.microsoft.com/office/powerpoint/2010/main" val="14669151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39</a:t>
            </a:fld>
            <a:endParaRPr lang="en-US">
              <a:solidFill>
                <a:prstClr val="black"/>
              </a:solidFill>
            </a:endParaRPr>
          </a:p>
        </p:txBody>
      </p:sp>
    </p:spTree>
    <p:extLst>
      <p:ext uri="{BB962C8B-B14F-4D97-AF65-F5344CB8AC3E}">
        <p14:creationId xmlns:p14="http://schemas.microsoft.com/office/powerpoint/2010/main" val="21605498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all you need is a number!</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309122966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overlapping bar graph is helpful when making comparisons within each category, as well as across categories. Here, we compare the percentage of each race or ethnicity at the festival (orange) to the percentage within a particular region (e.g., within the US, a state, a city, etc.) (grey).</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40</a:t>
            </a:fld>
            <a:endParaRPr lang="en-US">
              <a:solidFill>
                <a:prstClr val="black"/>
              </a:solidFill>
            </a:endParaRPr>
          </a:p>
        </p:txBody>
      </p:sp>
    </p:spTree>
    <p:extLst>
      <p:ext uri="{BB962C8B-B14F-4D97-AF65-F5344CB8AC3E}">
        <p14:creationId xmlns:p14="http://schemas.microsoft.com/office/powerpoint/2010/main" val="38804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Bullet charts provide two reference marks (often a target and long term goal) and a value achieved to date. Sometimes one of the target marks is displayed as  a line or dot (not displayed here).</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41</a:t>
            </a:fld>
            <a:endParaRPr lang="en-US">
              <a:solidFill>
                <a:prstClr val="black"/>
              </a:solidFill>
            </a:endParaRPr>
          </a:p>
        </p:txBody>
      </p:sp>
    </p:spTree>
    <p:extLst>
      <p:ext uri="{BB962C8B-B14F-4D97-AF65-F5344CB8AC3E}">
        <p14:creationId xmlns:p14="http://schemas.microsoft.com/office/powerpoint/2010/main" val="69737854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42</a:t>
            </a:fld>
            <a:endParaRPr lang="en-US">
              <a:solidFill>
                <a:prstClr val="black"/>
              </a:solidFill>
            </a:endParaRPr>
          </a:p>
        </p:txBody>
      </p:sp>
    </p:spTree>
    <p:extLst>
      <p:ext uri="{BB962C8B-B14F-4D97-AF65-F5344CB8AC3E}">
        <p14:creationId xmlns:p14="http://schemas.microsoft.com/office/powerpoint/2010/main" val="34969990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Tables don’t have to be detailed and cluttered – they can also be formatted for simplicity as in this table of large numbers.</a:t>
            </a:r>
          </a:p>
          <a:p>
            <a:endParaRPr lang="en-US" dirty="0"/>
          </a:p>
          <a:p>
            <a:r>
              <a:rPr lang="en-US" dirty="0"/>
              <a:t>When using a display like this, consider if a bar chart would facilitate improved analysis (allowing for a quick visual comparison of the length of the bars) rather than displaying only the numbers. You can add data labels to the bars for the added precision of the values.</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43</a:t>
            </a:fld>
            <a:endParaRPr lang="en-US">
              <a:solidFill>
                <a:prstClr val="black"/>
              </a:solidFill>
            </a:endParaRPr>
          </a:p>
        </p:txBody>
      </p:sp>
    </p:spTree>
    <p:extLst>
      <p:ext uri="{BB962C8B-B14F-4D97-AF65-F5344CB8AC3E}">
        <p14:creationId xmlns:p14="http://schemas.microsoft.com/office/powerpoint/2010/main" val="87272636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A basic table displaying ratings per group in several categories.</a:t>
            </a:r>
          </a:p>
          <a:p>
            <a:endParaRPr lang="en-US" baseline="0" dirty="0"/>
          </a:p>
          <a:p>
            <a:r>
              <a:rPr lang="en-US" baseline="0" dirty="0"/>
              <a:t>Left-oriented category text improves ease of reading down the column of categories (compared to center or right oriented text). A benchmark (“Total festivals”) is highlighted in bold, color text for reference (alternately, could be presented in gray to deemphasize</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44</a:t>
            </a:fld>
            <a:endParaRPr lang="en-US">
              <a:solidFill>
                <a:prstClr val="black"/>
              </a:solidFill>
            </a:endParaRPr>
          </a:p>
        </p:txBody>
      </p:sp>
    </p:spTree>
    <p:extLst>
      <p:ext uri="{BB962C8B-B14F-4D97-AF65-F5344CB8AC3E}">
        <p14:creationId xmlns:p14="http://schemas.microsoft.com/office/powerpoint/2010/main" val="296443003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A table comparing 2 groups in various categories and over 2 time periods. Use color to denote different groups; consider using a color to emphasize the group of interest and gray for the second group.</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45</a:t>
            </a:fld>
            <a:endParaRPr lang="en-US">
              <a:solidFill>
                <a:prstClr val="black"/>
              </a:solidFill>
            </a:endParaRPr>
          </a:p>
        </p:txBody>
      </p:sp>
    </p:spTree>
    <p:extLst>
      <p:ext uri="{BB962C8B-B14F-4D97-AF65-F5344CB8AC3E}">
        <p14:creationId xmlns:p14="http://schemas.microsoft.com/office/powerpoint/2010/main" val="28331128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A table comparing 2 groups in various categories and over 2 time periods. Use color to denote different groups.</a:t>
            </a:r>
          </a:p>
          <a:p>
            <a:endParaRPr lang="en-US" baseline="0" dirty="0"/>
          </a:p>
          <a:p>
            <a:r>
              <a:rPr lang="en-US" baseline="0" dirty="0"/>
              <a:t>This chart adds a spacer between the two time periods to emphasize that comparison should be between the pairs of values.</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46</a:t>
            </a:fld>
            <a:endParaRPr lang="en-US">
              <a:solidFill>
                <a:prstClr val="black"/>
              </a:solidFill>
            </a:endParaRPr>
          </a:p>
        </p:txBody>
      </p:sp>
    </p:spTree>
    <p:extLst>
      <p:ext uri="{BB962C8B-B14F-4D97-AF65-F5344CB8AC3E}">
        <p14:creationId xmlns:p14="http://schemas.microsoft.com/office/powerpoint/2010/main" val="222523970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47</a:t>
            </a:fld>
            <a:endParaRPr lang="en-US">
              <a:solidFill>
                <a:prstClr val="black"/>
              </a:solidFill>
            </a:endParaRPr>
          </a:p>
        </p:txBody>
      </p:sp>
    </p:spTree>
    <p:extLst>
      <p:ext uri="{BB962C8B-B14F-4D97-AF65-F5344CB8AC3E}">
        <p14:creationId xmlns:p14="http://schemas.microsoft.com/office/powerpoint/2010/main" val="2970522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Inverting the colors can increase readability and variation.</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16696917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want to add minimal text or graphics, especially if this is a report and not a presentation.</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2822205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100% stacked bar is a graphical way of displaying just a single value.</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2894925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bar chart can also be used to show the difference between ‘yes’ and ‘no’.</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8</a:t>
            </a:fld>
            <a:endParaRPr lang="en-US">
              <a:solidFill>
                <a:prstClr val="black"/>
              </a:solidFill>
            </a:endParaRPr>
          </a:p>
        </p:txBody>
      </p:sp>
    </p:spTree>
    <p:extLst>
      <p:ext uri="{BB962C8B-B14F-4D97-AF65-F5344CB8AC3E}">
        <p14:creationId xmlns:p14="http://schemas.microsoft.com/office/powerpoint/2010/main" val="2886167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icon array is a graphical way of displaying just a single value. In some instances, where precision (e.g. “81%”) is less important that helping your audience understand the data, icon arrays represent a rough approximation. Here, “Four in five participants…” is shown instead of 81 out of 100 people to represent the 81% statistic.</a:t>
            </a:r>
          </a:p>
          <a:p>
            <a:endParaRPr lang="en-US" dirty="0"/>
          </a:p>
          <a:p>
            <a:r>
              <a:rPr lang="en-US" dirty="0"/>
              <a:t>To edit this array, select an icon and change the Graphics Fill or Graphics Outline on the Format ribbon.</a:t>
            </a:r>
          </a:p>
        </p:txBody>
      </p:sp>
      <p:sp>
        <p:nvSpPr>
          <p:cNvPr id="4" name="Slide Number Placeholder 3"/>
          <p:cNvSpPr>
            <a:spLocks noGrp="1"/>
          </p:cNvSpPr>
          <p:nvPr>
            <p:ph type="sldNum" sz="quarter" idx="10"/>
          </p:nvPr>
        </p:nvSpPr>
        <p:spPr/>
        <p:txBody>
          <a:bodyPr/>
          <a:lstStyle/>
          <a:p>
            <a:fld id="{CF0201FF-6C73-4188-8BFC-77A2ADF27E57}"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35770305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4245536"/>
            <a:ext cx="9144000" cy="1098300"/>
          </a:xfrm>
        </p:spPr>
        <p:txBody>
          <a:bodyPr>
            <a:normAutofit/>
          </a:bodyPr>
          <a:lstStyle>
            <a:lvl1pPr marL="0" indent="0" algn="ctr">
              <a:buNone/>
              <a:defRPr sz="40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991619" y="867182"/>
            <a:ext cx="4161781" cy="3025107"/>
          </a:xfrm>
          <a:prstGeom prst="rect">
            <a:avLst/>
          </a:prstGeom>
        </p:spPr>
      </p:pic>
      <p:sp>
        <p:nvSpPr>
          <p:cNvPr id="15" name="Rectangle 14"/>
          <p:cNvSpPr/>
          <p:nvPr userDrawn="1"/>
        </p:nvSpPr>
        <p:spPr>
          <a:xfrm>
            <a:off x="0" y="5857335"/>
            <a:ext cx="12192000" cy="1013714"/>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pic>
        <p:nvPicPr>
          <p:cNvPr id="16" name="Picture 1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99918" y="5969435"/>
            <a:ext cx="2418701" cy="895346"/>
          </a:xfrm>
          <a:prstGeom prst="rect">
            <a:avLst/>
          </a:prstGeom>
        </p:spPr>
      </p:pic>
      <p:pic>
        <p:nvPicPr>
          <p:cNvPr id="17" name="Picture 16"/>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869546" y="6014940"/>
            <a:ext cx="604548" cy="604548"/>
          </a:xfrm>
          <a:prstGeom prst="rect">
            <a:avLst/>
          </a:prstGeom>
        </p:spPr>
      </p:pic>
      <p:pic>
        <p:nvPicPr>
          <p:cNvPr id="18" name="Picture 17"/>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5962293" y="6101141"/>
            <a:ext cx="1534781" cy="570494"/>
          </a:xfrm>
          <a:prstGeom prst="rect">
            <a:avLst/>
          </a:prstGeom>
        </p:spPr>
      </p:pic>
      <p:pic>
        <p:nvPicPr>
          <p:cNvPr id="19" name="Picture 18"/>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2407273" y="4031811"/>
            <a:ext cx="3598150" cy="4656429"/>
          </a:xfrm>
          <a:prstGeom prst="rect">
            <a:avLst/>
          </a:prstGeom>
        </p:spPr>
      </p:pic>
    </p:spTree>
    <p:extLst>
      <p:ext uri="{BB962C8B-B14F-4D97-AF65-F5344CB8AC3E}">
        <p14:creationId xmlns:p14="http://schemas.microsoft.com/office/powerpoint/2010/main" val="24675305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06C2B133-E3DC-419C-8BAF-9BB1FEF1576A}" type="datetimeFigureOut">
              <a:rPr lang="en-US" smtClean="0"/>
              <a:t>2/26/19</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4A08176D-9504-470E-BA41-F1AF0E8C03F8}" type="slidenum">
              <a:rPr lang="en-US" smtClean="0"/>
              <a:t>‹#›</a:t>
            </a:fld>
            <a:endParaRPr lang="en-US"/>
          </a:p>
        </p:txBody>
      </p:sp>
    </p:spTree>
    <p:extLst>
      <p:ext uri="{BB962C8B-B14F-4D97-AF65-F5344CB8AC3E}">
        <p14:creationId xmlns:p14="http://schemas.microsoft.com/office/powerpoint/2010/main" val="667313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06C2B133-E3DC-419C-8BAF-9BB1FEF1576A}" type="datetimeFigureOut">
              <a:rPr lang="en-US" smtClean="0"/>
              <a:t>2/26/19</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A08176D-9504-470E-BA41-F1AF0E8C03F8}" type="slidenum">
              <a:rPr lang="en-US" smtClean="0"/>
              <a:t>‹#›</a:t>
            </a:fld>
            <a:endParaRPr lang="en-US"/>
          </a:p>
        </p:txBody>
      </p:sp>
    </p:spTree>
    <p:extLst>
      <p:ext uri="{BB962C8B-B14F-4D97-AF65-F5344CB8AC3E}">
        <p14:creationId xmlns:p14="http://schemas.microsoft.com/office/powerpoint/2010/main" val="16605931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06C2B133-E3DC-419C-8BAF-9BB1FEF1576A}" type="datetimeFigureOut">
              <a:rPr lang="en-US" smtClean="0"/>
              <a:t>2/26/19</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A08176D-9504-470E-BA41-F1AF0E8C03F8}" type="slidenum">
              <a:rPr lang="en-US" smtClean="0"/>
              <a:t>‹#›</a:t>
            </a:fld>
            <a:endParaRPr lang="en-US"/>
          </a:p>
        </p:txBody>
      </p:sp>
    </p:spTree>
    <p:extLst>
      <p:ext uri="{BB962C8B-B14F-4D97-AF65-F5344CB8AC3E}">
        <p14:creationId xmlns:p14="http://schemas.microsoft.com/office/powerpoint/2010/main" val="23985113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06C2B133-E3DC-419C-8BAF-9BB1FEF1576A}" type="datetimeFigureOut">
              <a:rPr lang="en-US" smtClean="0"/>
              <a:t>2/26/19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A08176D-9504-470E-BA41-F1AF0E8C03F8}" type="slidenum">
              <a:rPr lang="en-US" smtClean="0"/>
              <a:t>‹#›</a:t>
            </a:fld>
            <a:endParaRPr lang="en-US"/>
          </a:p>
        </p:txBody>
      </p:sp>
    </p:spTree>
    <p:extLst>
      <p:ext uri="{BB962C8B-B14F-4D97-AF65-F5344CB8AC3E}">
        <p14:creationId xmlns:p14="http://schemas.microsoft.com/office/powerpoint/2010/main" val="42173068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06C2B133-E3DC-419C-8BAF-9BB1FEF1576A}" type="datetimeFigureOut">
              <a:rPr lang="en-US" smtClean="0"/>
              <a:t>2/26/19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A08176D-9504-470E-BA41-F1AF0E8C03F8}" type="slidenum">
              <a:rPr lang="en-US" smtClean="0"/>
              <a:t>‹#›</a:t>
            </a:fld>
            <a:endParaRPr lang="en-US"/>
          </a:p>
        </p:txBody>
      </p:sp>
    </p:spTree>
    <p:extLst>
      <p:ext uri="{BB962C8B-B14F-4D97-AF65-F5344CB8AC3E}">
        <p14:creationId xmlns:p14="http://schemas.microsoft.com/office/powerpoint/2010/main" val="5814995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89721" y="1202598"/>
            <a:ext cx="4529122" cy="3292119"/>
          </a:xfrm>
          <a:prstGeom prst="rect">
            <a:avLst/>
          </a:prstGeom>
        </p:spPr>
      </p:pic>
      <p:sp>
        <p:nvSpPr>
          <p:cNvPr id="9" name="Subtitle 2"/>
          <p:cNvSpPr>
            <a:spLocks noGrp="1"/>
          </p:cNvSpPr>
          <p:nvPr>
            <p:ph type="subTitle" idx="1"/>
          </p:nvPr>
        </p:nvSpPr>
        <p:spPr>
          <a:xfrm>
            <a:off x="1480969" y="4923266"/>
            <a:ext cx="9144000" cy="1098300"/>
          </a:xfrm>
        </p:spPr>
        <p:txBody>
          <a:bodyPr>
            <a:normAutofit/>
          </a:bodyPr>
          <a:lstStyle>
            <a:lvl1pPr marL="0" indent="0" algn="ctr">
              <a:buNone/>
              <a:defRPr sz="48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4047765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605432" y="552901"/>
            <a:ext cx="8013188" cy="903653"/>
          </a:xfrm>
        </p:spPr>
        <p:txBody>
          <a:bodyPr/>
          <a:lstStyle/>
          <a:p>
            <a:r>
              <a:rPr lang="en-US"/>
              <a:t>Click to edit Master title style</a:t>
            </a:r>
          </a:p>
        </p:txBody>
      </p:sp>
      <p:sp>
        <p:nvSpPr>
          <p:cNvPr id="3" name="Content Placeholder 2"/>
          <p:cNvSpPr>
            <a:spLocks noGrp="1"/>
          </p:cNvSpPr>
          <p:nvPr>
            <p:ph idx="1"/>
          </p:nvPr>
        </p:nvSpPr>
        <p:spPr>
          <a:xfrm>
            <a:off x="2605432" y="1467342"/>
            <a:ext cx="8013188" cy="37650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33278" y="536642"/>
            <a:ext cx="1336268" cy="971304"/>
          </a:xfrm>
          <a:prstGeom prst="rect">
            <a:avLst/>
          </a:prstGeom>
        </p:spPr>
      </p:pic>
      <p:sp>
        <p:nvSpPr>
          <p:cNvPr id="20" name="Rectangle 19"/>
          <p:cNvSpPr/>
          <p:nvPr userDrawn="1"/>
        </p:nvSpPr>
        <p:spPr>
          <a:xfrm>
            <a:off x="0" y="5857335"/>
            <a:ext cx="12192000" cy="1013714"/>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pic>
        <p:nvPicPr>
          <p:cNvPr id="21" name="Picture 2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99918" y="5969435"/>
            <a:ext cx="2418701" cy="895346"/>
          </a:xfrm>
          <a:prstGeom prst="rect">
            <a:avLst/>
          </a:prstGeom>
        </p:spPr>
      </p:pic>
      <p:pic>
        <p:nvPicPr>
          <p:cNvPr id="22" name="Picture 2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869546" y="6014940"/>
            <a:ext cx="604548" cy="604548"/>
          </a:xfrm>
          <a:prstGeom prst="rect">
            <a:avLst/>
          </a:prstGeom>
        </p:spPr>
      </p:pic>
      <p:pic>
        <p:nvPicPr>
          <p:cNvPr id="23" name="Picture 22"/>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5962293" y="6101141"/>
            <a:ext cx="1534781" cy="570494"/>
          </a:xfrm>
          <a:prstGeom prst="rect">
            <a:avLst/>
          </a:prstGeom>
        </p:spPr>
      </p:pic>
      <p:pic>
        <p:nvPicPr>
          <p:cNvPr id="24" name="Picture 23"/>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2407273" y="4031811"/>
            <a:ext cx="3598150" cy="4656429"/>
          </a:xfrm>
          <a:prstGeom prst="rect">
            <a:avLst/>
          </a:prstGeom>
        </p:spPr>
      </p:pic>
    </p:spTree>
    <p:extLst>
      <p:ext uri="{BB962C8B-B14F-4D97-AF65-F5344CB8AC3E}">
        <p14:creationId xmlns:p14="http://schemas.microsoft.com/office/powerpoint/2010/main" val="3558977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Content">
    <p:spTree>
      <p:nvGrpSpPr>
        <p:cNvPr id="1" name=""/>
        <p:cNvGrpSpPr/>
        <p:nvPr/>
      </p:nvGrpSpPr>
      <p:grpSpPr>
        <a:xfrm>
          <a:off x="0" y="0"/>
          <a:ext cx="0" cy="0"/>
          <a:chOff x="0" y="0"/>
          <a:chExt cx="0" cy="0"/>
        </a:xfrm>
      </p:grpSpPr>
      <p:sp>
        <p:nvSpPr>
          <p:cNvPr id="2" name="Title 1"/>
          <p:cNvSpPr>
            <a:spLocks noGrp="1"/>
          </p:cNvSpPr>
          <p:nvPr>
            <p:ph type="title"/>
          </p:nvPr>
        </p:nvSpPr>
        <p:spPr>
          <a:xfrm>
            <a:off x="2372519" y="440763"/>
            <a:ext cx="7795167" cy="903653"/>
          </a:xfrm>
        </p:spPr>
        <p:txBody>
          <a:bodyPr/>
          <a:lstStyle/>
          <a:p>
            <a:r>
              <a:rPr lang="en-US"/>
              <a:t>Click to edit Master title style</a:t>
            </a:r>
          </a:p>
        </p:txBody>
      </p:sp>
      <p:sp>
        <p:nvSpPr>
          <p:cNvPr id="3" name="Content Placeholder 2"/>
          <p:cNvSpPr>
            <a:spLocks noGrp="1"/>
          </p:cNvSpPr>
          <p:nvPr>
            <p:ph idx="1"/>
          </p:nvPr>
        </p:nvSpPr>
        <p:spPr>
          <a:xfrm>
            <a:off x="2372519" y="1355204"/>
            <a:ext cx="7795167" cy="37650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p:cNvSpPr/>
          <p:nvPr userDrawn="1"/>
        </p:nvSpPr>
        <p:spPr>
          <a:xfrm>
            <a:off x="0" y="5857335"/>
            <a:ext cx="12192000" cy="1013714"/>
          </a:xfrm>
          <a:prstGeom prst="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260972" y="5969435"/>
            <a:ext cx="2418701" cy="895346"/>
          </a:xfrm>
          <a:prstGeom prst="rect">
            <a:avLst/>
          </a:prstGeom>
        </p:spPr>
      </p:pic>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930600" y="6014940"/>
            <a:ext cx="604548" cy="604548"/>
          </a:xfrm>
          <a:prstGeom prst="rect">
            <a:avLst/>
          </a:prstGeom>
        </p:spPr>
      </p:pic>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023347" y="6101141"/>
            <a:ext cx="1534781" cy="570494"/>
          </a:xfrm>
          <a:prstGeom prst="rect">
            <a:avLst/>
          </a:prstGeom>
        </p:spPr>
      </p:pic>
      <p:pic>
        <p:nvPicPr>
          <p:cNvPr id="12" name="Picture 11"/>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468327" y="4031811"/>
            <a:ext cx="3598150" cy="4656429"/>
          </a:xfrm>
          <a:prstGeom prst="rect">
            <a:avLst/>
          </a:prstGeom>
        </p:spPr>
      </p:pic>
      <p:pic>
        <p:nvPicPr>
          <p:cNvPr id="13" name="Picture 12"/>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784272" y="5990394"/>
            <a:ext cx="969571" cy="704760"/>
          </a:xfrm>
          <a:prstGeom prst="rect">
            <a:avLst/>
          </a:prstGeom>
        </p:spPr>
      </p:pic>
      <p:cxnSp>
        <p:nvCxnSpPr>
          <p:cNvPr id="14" name="Straight Connector 13"/>
          <p:cNvCxnSpPr/>
          <p:nvPr userDrawn="1"/>
        </p:nvCxnSpPr>
        <p:spPr>
          <a:xfrm>
            <a:off x="2320509" y="5995313"/>
            <a:ext cx="0" cy="71082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9063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3772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06C2B133-E3DC-419C-8BAF-9BB1FEF1576A}" type="datetimeFigureOut">
              <a:rPr lang="en-US" smtClean="0"/>
              <a:t>2/26/19</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4A08176D-9504-470E-BA41-F1AF0E8C03F8}" type="slidenum">
              <a:rPr lang="en-US" smtClean="0"/>
              <a:t>‹#›</a:t>
            </a:fld>
            <a:endParaRPr lang="en-US"/>
          </a:p>
        </p:txBody>
      </p:sp>
    </p:spTree>
    <p:extLst>
      <p:ext uri="{BB962C8B-B14F-4D97-AF65-F5344CB8AC3E}">
        <p14:creationId xmlns:p14="http://schemas.microsoft.com/office/powerpoint/2010/main" val="17963434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06C2B133-E3DC-419C-8BAF-9BB1FEF1576A}" type="datetimeFigureOut">
              <a:rPr lang="en-US" smtClean="0"/>
              <a:t>2/26/19</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4A08176D-9504-470E-BA41-F1AF0E8C03F8}" type="slidenum">
              <a:rPr lang="en-US" smtClean="0"/>
              <a:t>‹#›</a:t>
            </a:fld>
            <a:endParaRPr lang="en-US"/>
          </a:p>
        </p:txBody>
      </p:sp>
    </p:spTree>
    <p:extLst>
      <p:ext uri="{BB962C8B-B14F-4D97-AF65-F5344CB8AC3E}">
        <p14:creationId xmlns:p14="http://schemas.microsoft.com/office/powerpoint/2010/main" val="41684542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06C2B133-E3DC-419C-8BAF-9BB1FEF1576A}" type="datetimeFigureOut">
              <a:rPr lang="en-US" smtClean="0"/>
              <a:t>2/26/19</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4A08176D-9504-470E-BA41-F1AF0E8C03F8}" type="slidenum">
              <a:rPr lang="en-US" smtClean="0"/>
              <a:t>‹#›</a:t>
            </a:fld>
            <a:endParaRPr lang="en-US"/>
          </a:p>
        </p:txBody>
      </p:sp>
    </p:spTree>
    <p:extLst>
      <p:ext uri="{BB962C8B-B14F-4D97-AF65-F5344CB8AC3E}">
        <p14:creationId xmlns:p14="http://schemas.microsoft.com/office/powerpoint/2010/main" val="37654445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06C2B133-E3DC-419C-8BAF-9BB1FEF1576A}" type="datetimeFigureOut">
              <a:rPr lang="en-US" smtClean="0"/>
              <a:t>2/26/19</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4A08176D-9504-470E-BA41-F1AF0E8C03F8}" type="slidenum">
              <a:rPr lang="en-US" smtClean="0"/>
              <a:t>‹#›</a:t>
            </a:fld>
            <a:endParaRPr lang="en-US"/>
          </a:p>
        </p:txBody>
      </p:sp>
    </p:spTree>
    <p:extLst>
      <p:ext uri="{BB962C8B-B14F-4D97-AF65-F5344CB8AC3E}">
        <p14:creationId xmlns:p14="http://schemas.microsoft.com/office/powerpoint/2010/main" val="3248195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316372" y="440763"/>
            <a:ext cx="7795167" cy="90365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2316372" y="1355204"/>
            <a:ext cx="7795167" cy="376505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00432616"/>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50" r:id="rId3"/>
    <p:sldLayoutId id="2147483660" r:id="rId4"/>
    <p:sldLayoutId id="2147483661"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p:txStyles>
    <p:titleStyle>
      <a:lvl1pPr algn="l" defTabSz="914400" rtl="0" eaLnBrk="1" latinLnBrk="0" hangingPunct="1">
        <a:lnSpc>
          <a:spcPct val="90000"/>
        </a:lnSpc>
        <a:spcBef>
          <a:spcPct val="0"/>
        </a:spcBef>
        <a:buNone/>
        <a:defRPr sz="3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chart" Target="../charts/chart8.xml"/></Relationships>
</file>

<file path=ppt/slides/_rels/slide12.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chart" Target="../charts/chart12.xml"/><Relationship Id="rId4" Type="http://schemas.openxmlformats.org/officeDocument/2006/relationships/chart" Target="../charts/chart11.xml"/></Relationships>
</file>

<file path=ppt/slides/_rels/slide15.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15.xml"/><Relationship Id="rId1" Type="http://schemas.openxmlformats.org/officeDocument/2006/relationships/slideLayout" Target="../slideLayouts/slideLayout5.xml"/><Relationship Id="rId6" Type="http://schemas.openxmlformats.org/officeDocument/2006/relationships/chart" Target="../charts/chart16.xml"/><Relationship Id="rId5" Type="http://schemas.openxmlformats.org/officeDocument/2006/relationships/chart" Target="../charts/chart15.xml"/><Relationship Id="rId4" Type="http://schemas.openxmlformats.org/officeDocument/2006/relationships/chart" Target="../charts/chart14.xml"/></Relationships>
</file>

<file path=ppt/slides/_rels/slide16.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chart" Target="../charts/chart18.xml"/></Relationships>
</file>

<file path=ppt/slides/_rels/slide17.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chart" Target="../charts/chart20.xml"/><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chart" Target="../charts/char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chart" Target="../charts/chart23.xml"/><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chart" Target="../charts/char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chart" Target="../charts/chart25.xml"/><Relationship Id="rId7"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chart" Target="../charts/chart26.xml"/></Relationships>
</file>

<file path=ppt/slides/_rels/slide23.xml.rels><?xml version="1.0" encoding="UTF-8" standalone="yes"?>
<Relationships xmlns="http://schemas.openxmlformats.org/package/2006/relationships"><Relationship Id="rId3" Type="http://schemas.openxmlformats.org/officeDocument/2006/relationships/chart" Target="../charts/chart29.xml"/><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chart" Target="../charts/chart30.xml"/><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chart" Target="../charts/chart32.xml"/><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chart" Target="../charts/chart33.xml"/><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chart" Target="../charts/chart34.xml"/><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8" Type="http://schemas.openxmlformats.org/officeDocument/2006/relationships/chart" Target="../charts/chart2.xml"/><Relationship Id="rId3" Type="http://schemas.openxmlformats.org/officeDocument/2006/relationships/image" Target="../media/image9.png"/><Relationship Id="rId7"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 Id="rId9" Type="http://schemas.openxmlformats.org/officeDocument/2006/relationships/chart" Target="../charts/chart3.xml"/></Relationships>
</file>

<file path=ppt/slides/_rels/slide30.xml.rels><?xml version="1.0" encoding="UTF-8" standalone="yes"?>
<Relationships xmlns="http://schemas.openxmlformats.org/package/2006/relationships"><Relationship Id="rId3" Type="http://schemas.openxmlformats.org/officeDocument/2006/relationships/chart" Target="../charts/chart36.xml"/><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chart" Target="../charts/chart37.xml"/><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8" Type="http://schemas.openxmlformats.org/officeDocument/2006/relationships/chart" Target="../charts/chart43.xml"/><Relationship Id="rId3" Type="http://schemas.openxmlformats.org/officeDocument/2006/relationships/chart" Target="../charts/chart38.xml"/><Relationship Id="rId7" Type="http://schemas.openxmlformats.org/officeDocument/2006/relationships/chart" Target="../charts/chart42.xml"/><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chart" Target="../charts/chart41.xml"/><Relationship Id="rId5" Type="http://schemas.openxmlformats.org/officeDocument/2006/relationships/chart" Target="../charts/chart40.xml"/><Relationship Id="rId4" Type="http://schemas.openxmlformats.org/officeDocument/2006/relationships/chart" Target="../charts/chart39.xml"/></Relationships>
</file>

<file path=ppt/slides/_rels/slide33.xml.rels><?xml version="1.0" encoding="UTF-8" standalone="yes"?>
<Relationships xmlns="http://schemas.openxmlformats.org/package/2006/relationships"><Relationship Id="rId3" Type="http://schemas.openxmlformats.org/officeDocument/2006/relationships/chart" Target="../charts/chart44.xml"/><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chart" Target="../charts/chart45.xml"/><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chart" Target="../charts/chart46.xml"/><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chart" Target="../charts/chart47.xml"/><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chart" Target="../charts/chart48.xml"/><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chart" Target="../charts/chart49.xml"/><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chart" Target="../charts/chart50.xml"/><Relationship Id="rId2" Type="http://schemas.openxmlformats.org/officeDocument/2006/relationships/notesSlide" Target="../notesSlides/notesSlide39.xml"/><Relationship Id="rId1" Type="http://schemas.openxmlformats.org/officeDocument/2006/relationships/slideLayout" Target="../slideLayouts/slideLayout5.xml"/><Relationship Id="rId5" Type="http://schemas.openxmlformats.org/officeDocument/2006/relationships/chart" Target="../charts/chart52.xml"/><Relationship Id="rId4" Type="http://schemas.openxmlformats.org/officeDocument/2006/relationships/chart" Target="../charts/chart5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chart" Target="../charts/chart53.xml"/><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chart" Target="../charts/chart54.xml"/><Relationship Id="rId2" Type="http://schemas.openxmlformats.org/officeDocument/2006/relationships/notesSlide" Target="../notesSlides/notesSlide41.xml"/><Relationship Id="rId1" Type="http://schemas.openxmlformats.org/officeDocument/2006/relationships/slideLayout" Target="../slideLayouts/slideLayout5.xml"/><Relationship Id="rId4" Type="http://schemas.openxmlformats.org/officeDocument/2006/relationships/chart" Target="../charts/chart55.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2.xml"/><Relationship Id="rId1" Type="http://schemas.openxmlformats.org/officeDocument/2006/relationships/slideLayout" Target="../slideLayouts/slideLayout5.xml"/><Relationship Id="rId5" Type="http://schemas.openxmlformats.org/officeDocument/2006/relationships/image" Target="../media/image18.png"/><Relationship Id="rId4" Type="http://schemas.openxmlformats.org/officeDocument/2006/relationships/image" Target="../media/image17.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hyperlink" Target="https://stephanieevergreen.com/" TargetMode="External"/><Relationship Id="rId2" Type="http://schemas.openxmlformats.org/officeDocument/2006/relationships/notesSlide" Target="../notesSlides/notesSlide47.xml"/><Relationship Id="rId1" Type="http://schemas.openxmlformats.org/officeDocument/2006/relationships/slideLayout" Target="../slideLayouts/slideLayout5.xml"/><Relationship Id="rId5" Type="http://schemas.openxmlformats.org/officeDocument/2006/relationships/hyperlink" Target="https://public.tableau.com/en-us/s/" TargetMode="External"/><Relationship Id="rId4" Type="http://schemas.openxmlformats.org/officeDocument/2006/relationships/hyperlink" Target="http://depictdatastudio.com/blo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alphaModFix amt="10000"/>
            <a:extLst>
              <a:ext uri="{28A0092B-C50C-407E-A947-70E740481C1C}">
                <a14:useLocalDpi xmlns:a14="http://schemas.microsoft.com/office/drawing/2010/main" val="0"/>
              </a:ext>
            </a:extLst>
          </a:blip>
          <a:stretch>
            <a:fillRect/>
          </a:stretch>
        </p:blipFill>
        <p:spPr>
          <a:xfrm>
            <a:off x="0" y="-1792914"/>
            <a:ext cx="14498675" cy="12695376"/>
          </a:xfrm>
          <a:prstGeom prst="rect">
            <a:avLst/>
          </a:prstGeom>
        </p:spPr>
      </p:pic>
      <p:sp>
        <p:nvSpPr>
          <p:cNvPr id="2" name="TextBox 1"/>
          <p:cNvSpPr txBox="1"/>
          <p:nvPr/>
        </p:nvSpPr>
        <p:spPr>
          <a:xfrm>
            <a:off x="670710" y="1096040"/>
            <a:ext cx="10739210" cy="707886"/>
          </a:xfrm>
          <a:prstGeom prst="rect">
            <a:avLst/>
          </a:prstGeom>
          <a:noFill/>
        </p:spPr>
        <p:txBody>
          <a:bodyPr wrap="square" rtlCol="0">
            <a:spAutoFit/>
          </a:bodyPr>
          <a:lstStyle/>
          <a:p>
            <a:r>
              <a:rPr lang="en-US" sz="4000" dirty="0">
                <a:solidFill>
                  <a:schemeClr val="accent6">
                    <a:lumMod val="50000"/>
                  </a:schemeClr>
                </a:solidFill>
                <a:ea typeface="Calibri Light" charset="0"/>
                <a:cs typeface="Calibri Light" charset="0"/>
              </a:rPr>
              <a:t>Communicating Data Visually: Display Templates</a:t>
            </a:r>
          </a:p>
        </p:txBody>
      </p:sp>
      <p:sp>
        <p:nvSpPr>
          <p:cNvPr id="5" name="TextBox 4"/>
          <p:cNvSpPr txBox="1"/>
          <p:nvPr/>
        </p:nvSpPr>
        <p:spPr>
          <a:xfrm>
            <a:off x="3604846" y="2883877"/>
            <a:ext cx="7614139" cy="369332"/>
          </a:xfrm>
          <a:prstGeom prst="rect">
            <a:avLst/>
          </a:prstGeom>
          <a:noFill/>
        </p:spPr>
        <p:txBody>
          <a:bodyPr wrap="square" rtlCol="0">
            <a:spAutoFit/>
          </a:bodyPr>
          <a:lstStyle/>
          <a:p>
            <a:endParaRPr lang="en-US" dirty="0"/>
          </a:p>
        </p:txBody>
      </p:sp>
      <p:sp>
        <p:nvSpPr>
          <p:cNvPr id="6" name="TextBox 5"/>
          <p:cNvSpPr txBox="1"/>
          <p:nvPr/>
        </p:nvSpPr>
        <p:spPr>
          <a:xfrm>
            <a:off x="4668715" y="6120998"/>
            <a:ext cx="2743200" cy="707886"/>
          </a:xfrm>
          <a:prstGeom prst="rect">
            <a:avLst/>
          </a:prstGeom>
          <a:noFill/>
        </p:spPr>
        <p:txBody>
          <a:bodyPr wrap="square" rtlCol="0">
            <a:spAutoFit/>
          </a:bodyPr>
          <a:lstStyle/>
          <a:p>
            <a:pPr algn="ctr"/>
            <a:r>
              <a:rPr lang="en-US" sz="2000" dirty="0" err="1">
                <a:solidFill>
                  <a:schemeClr val="accent6">
                    <a:lumMod val="50000"/>
                  </a:schemeClr>
                </a:solidFill>
                <a:ea typeface="Calibri Light" charset="0"/>
                <a:cs typeface="Calibri Light" charset="0"/>
              </a:rPr>
              <a:t>ComSciCon</a:t>
            </a:r>
            <a:endParaRPr lang="en-US" sz="2000" dirty="0">
              <a:solidFill>
                <a:schemeClr val="accent6">
                  <a:lumMod val="50000"/>
                </a:schemeClr>
              </a:solidFill>
              <a:ea typeface="Calibri Light" charset="0"/>
              <a:cs typeface="Calibri Light" charset="0"/>
            </a:endParaRPr>
          </a:p>
          <a:p>
            <a:pPr algn="ctr"/>
            <a:r>
              <a:rPr lang="en-US" sz="2000" dirty="0">
                <a:solidFill>
                  <a:schemeClr val="accent6">
                    <a:lumMod val="50000"/>
                  </a:schemeClr>
                </a:solidFill>
                <a:ea typeface="Calibri Light" charset="0"/>
                <a:cs typeface="Calibri Light" charset="0"/>
              </a:rPr>
              <a:t>March 2019</a:t>
            </a:r>
          </a:p>
        </p:txBody>
      </p:sp>
    </p:spTree>
    <p:extLst>
      <p:ext uri="{BB962C8B-B14F-4D97-AF65-F5344CB8AC3E}">
        <p14:creationId xmlns:p14="http://schemas.microsoft.com/office/powerpoint/2010/main" val="42693236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5" name="Chart 124">
            <a:extLst>
              <a:ext uri="{FF2B5EF4-FFF2-40B4-BE49-F238E27FC236}">
                <a16:creationId xmlns:a16="http://schemas.microsoft.com/office/drawing/2014/main" id="{5E240C70-349B-41C0-95F8-3E0D25FF2F26}"/>
              </a:ext>
            </a:extLst>
          </p:cNvPr>
          <p:cNvGraphicFramePr/>
          <p:nvPr>
            <p:extLst>
              <p:ext uri="{D42A27DB-BD31-4B8C-83A1-F6EECF244321}">
                <p14:modId xmlns:p14="http://schemas.microsoft.com/office/powerpoint/2010/main" val="2623607989"/>
              </p:ext>
            </p:extLst>
          </p:nvPr>
        </p:nvGraphicFramePr>
        <p:xfrm>
          <a:off x="3225243" y="913830"/>
          <a:ext cx="5741514" cy="465062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017549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p:cNvGraphicFramePr>
            <a:graphicFrameLocks noGrp="1"/>
          </p:cNvGraphicFramePr>
          <p:nvPr>
            <p:ph idx="4294967295"/>
            <p:extLst>
              <p:ext uri="{D42A27DB-BD31-4B8C-83A1-F6EECF244321}">
                <p14:modId xmlns:p14="http://schemas.microsoft.com/office/powerpoint/2010/main" val="2358065416"/>
              </p:ext>
            </p:extLst>
          </p:nvPr>
        </p:nvGraphicFramePr>
        <p:xfrm>
          <a:off x="-501805" y="940574"/>
          <a:ext cx="8535988" cy="457358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a:extLst>
              <a:ext uri="{FF2B5EF4-FFF2-40B4-BE49-F238E27FC236}">
                <a16:creationId xmlns:a16="http://schemas.microsoft.com/office/drawing/2014/main" id="{C1D09357-9606-C848-9E47-271B683E1882}"/>
              </a:ext>
            </a:extLst>
          </p:cNvPr>
          <p:cNvGraphicFramePr/>
          <p:nvPr>
            <p:extLst>
              <p:ext uri="{D42A27DB-BD31-4B8C-83A1-F6EECF244321}">
                <p14:modId xmlns:p14="http://schemas.microsoft.com/office/powerpoint/2010/main" val="4220482424"/>
              </p:ext>
            </p:extLst>
          </p:nvPr>
        </p:nvGraphicFramePr>
        <p:xfrm>
          <a:off x="6239381" y="1290860"/>
          <a:ext cx="5420748" cy="387301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5931117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2" name="Table 131">
            <a:extLst>
              <a:ext uri="{FF2B5EF4-FFF2-40B4-BE49-F238E27FC236}">
                <a16:creationId xmlns:a16="http://schemas.microsoft.com/office/drawing/2014/main" id="{39A8BBA4-A037-4F04-B963-B7B6260207AA}"/>
              </a:ext>
            </a:extLst>
          </p:cNvPr>
          <p:cNvGraphicFramePr>
            <a:graphicFrameLocks noGrp="1"/>
          </p:cNvGraphicFramePr>
          <p:nvPr>
            <p:extLst>
              <p:ext uri="{D42A27DB-BD31-4B8C-83A1-F6EECF244321}">
                <p14:modId xmlns:p14="http://schemas.microsoft.com/office/powerpoint/2010/main" val="3990359956"/>
              </p:ext>
            </p:extLst>
          </p:nvPr>
        </p:nvGraphicFramePr>
        <p:xfrm>
          <a:off x="983941" y="563977"/>
          <a:ext cx="4430369" cy="3910620"/>
        </p:xfrm>
        <a:graphic>
          <a:graphicData uri="http://schemas.openxmlformats.org/drawingml/2006/table">
            <a:tbl>
              <a:tblPr firstRow="1" bandRow="1">
                <a:tableStyleId>{5C22544A-7EE6-4342-B048-85BDC9FD1C3A}</a:tableStyleId>
              </a:tblPr>
              <a:tblGrid>
                <a:gridCol w="416117">
                  <a:extLst>
                    <a:ext uri="{9D8B030D-6E8A-4147-A177-3AD203B41FA5}">
                      <a16:colId xmlns:a16="http://schemas.microsoft.com/office/drawing/2014/main" val="368367087"/>
                    </a:ext>
                  </a:extLst>
                </a:gridCol>
                <a:gridCol w="446028">
                  <a:extLst>
                    <a:ext uri="{9D8B030D-6E8A-4147-A177-3AD203B41FA5}">
                      <a16:colId xmlns:a16="http://schemas.microsoft.com/office/drawing/2014/main" val="1690725044"/>
                    </a:ext>
                  </a:extLst>
                </a:gridCol>
                <a:gridCol w="446028">
                  <a:extLst>
                    <a:ext uri="{9D8B030D-6E8A-4147-A177-3AD203B41FA5}">
                      <a16:colId xmlns:a16="http://schemas.microsoft.com/office/drawing/2014/main" val="4160195057"/>
                    </a:ext>
                  </a:extLst>
                </a:gridCol>
                <a:gridCol w="446028">
                  <a:extLst>
                    <a:ext uri="{9D8B030D-6E8A-4147-A177-3AD203B41FA5}">
                      <a16:colId xmlns:a16="http://schemas.microsoft.com/office/drawing/2014/main" val="1889366465"/>
                    </a:ext>
                  </a:extLst>
                </a:gridCol>
                <a:gridCol w="446028">
                  <a:extLst>
                    <a:ext uri="{9D8B030D-6E8A-4147-A177-3AD203B41FA5}">
                      <a16:colId xmlns:a16="http://schemas.microsoft.com/office/drawing/2014/main" val="3004411511"/>
                    </a:ext>
                  </a:extLst>
                </a:gridCol>
                <a:gridCol w="446028">
                  <a:extLst>
                    <a:ext uri="{9D8B030D-6E8A-4147-A177-3AD203B41FA5}">
                      <a16:colId xmlns:a16="http://schemas.microsoft.com/office/drawing/2014/main" val="1697303374"/>
                    </a:ext>
                  </a:extLst>
                </a:gridCol>
                <a:gridCol w="446028">
                  <a:extLst>
                    <a:ext uri="{9D8B030D-6E8A-4147-A177-3AD203B41FA5}">
                      <a16:colId xmlns:a16="http://schemas.microsoft.com/office/drawing/2014/main" val="3951478774"/>
                    </a:ext>
                  </a:extLst>
                </a:gridCol>
                <a:gridCol w="446028">
                  <a:extLst>
                    <a:ext uri="{9D8B030D-6E8A-4147-A177-3AD203B41FA5}">
                      <a16:colId xmlns:a16="http://schemas.microsoft.com/office/drawing/2014/main" val="2718306549"/>
                    </a:ext>
                  </a:extLst>
                </a:gridCol>
                <a:gridCol w="446028">
                  <a:extLst>
                    <a:ext uri="{9D8B030D-6E8A-4147-A177-3AD203B41FA5}">
                      <a16:colId xmlns:a16="http://schemas.microsoft.com/office/drawing/2014/main" val="717264967"/>
                    </a:ext>
                  </a:extLst>
                </a:gridCol>
                <a:gridCol w="446028">
                  <a:extLst>
                    <a:ext uri="{9D8B030D-6E8A-4147-A177-3AD203B41FA5}">
                      <a16:colId xmlns:a16="http://schemas.microsoft.com/office/drawing/2014/main" val="2859203490"/>
                    </a:ext>
                  </a:extLst>
                </a:gridCol>
              </a:tblGrid>
              <a:tr h="391062">
                <a:tc>
                  <a:txBody>
                    <a:bodyPr/>
                    <a:lstStyle/>
                    <a:p>
                      <a:endParaRPr lang="en-US" sz="200" dirty="0"/>
                    </a:p>
                  </a:txBody>
                  <a:tcP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095648360"/>
                  </a:ext>
                </a:extLst>
              </a:tr>
              <a:tr h="391062">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63944099"/>
                  </a:ext>
                </a:extLst>
              </a:tr>
              <a:tr h="391062">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466062041"/>
                  </a:ext>
                </a:extLst>
              </a:tr>
              <a:tr h="391062">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809217206"/>
                  </a:ext>
                </a:extLst>
              </a:tr>
              <a:tr h="391062">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903243714"/>
                  </a:ext>
                </a:extLst>
              </a:tr>
              <a:tr h="391062">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679641974"/>
                  </a:ext>
                </a:extLst>
              </a:tr>
              <a:tr h="391062">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16666848"/>
                  </a:ext>
                </a:extLst>
              </a:tr>
              <a:tr h="391062">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176154272"/>
                  </a:ext>
                </a:extLst>
              </a:tr>
              <a:tr h="391062">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709226809"/>
                  </a:ext>
                </a:extLst>
              </a:tr>
              <a:tr h="391062">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solidFill>
                      <a:schemeClr val="accent4"/>
                    </a:solidFill>
                  </a:tcPr>
                </a:tc>
                <a:extLst>
                  <a:ext uri="{0D108BD9-81ED-4DB2-BD59-A6C34878D82A}">
                    <a16:rowId xmlns:a16="http://schemas.microsoft.com/office/drawing/2014/main" val="2940410113"/>
                  </a:ext>
                </a:extLst>
              </a:tr>
            </a:tbl>
          </a:graphicData>
        </a:graphic>
      </p:graphicFrame>
      <p:sp>
        <p:nvSpPr>
          <p:cNvPr id="133" name="TextBox 132">
            <a:extLst>
              <a:ext uri="{FF2B5EF4-FFF2-40B4-BE49-F238E27FC236}">
                <a16:creationId xmlns:a16="http://schemas.microsoft.com/office/drawing/2014/main" id="{3B25A25A-12A8-4E75-BF77-93959762BE5F}"/>
              </a:ext>
            </a:extLst>
          </p:cNvPr>
          <p:cNvSpPr txBox="1"/>
          <p:nvPr/>
        </p:nvSpPr>
        <p:spPr>
          <a:xfrm>
            <a:off x="1516994" y="1521356"/>
            <a:ext cx="3453470" cy="2215991"/>
          </a:xfrm>
          <a:prstGeom prst="rect">
            <a:avLst/>
          </a:prstGeom>
          <a:noFill/>
        </p:spPr>
        <p:txBody>
          <a:bodyPr wrap="square" rtlCol="0">
            <a:spAutoFit/>
          </a:bodyPr>
          <a:lstStyle/>
          <a:p>
            <a:r>
              <a:rPr lang="en-US" sz="13800" b="1" dirty="0">
                <a:solidFill>
                  <a:schemeClr val="bg1"/>
                </a:solidFill>
              </a:rPr>
              <a:t>81%</a:t>
            </a:r>
          </a:p>
        </p:txBody>
      </p:sp>
      <p:graphicFrame>
        <p:nvGraphicFramePr>
          <p:cNvPr id="8" name="Chart 7">
            <a:extLst>
              <a:ext uri="{FF2B5EF4-FFF2-40B4-BE49-F238E27FC236}">
                <a16:creationId xmlns:a16="http://schemas.microsoft.com/office/drawing/2014/main" id="{583C34BE-69EE-4D42-9C1F-B0CAEDD84A44}"/>
              </a:ext>
            </a:extLst>
          </p:cNvPr>
          <p:cNvGraphicFramePr/>
          <p:nvPr>
            <p:extLst>
              <p:ext uri="{D42A27DB-BD31-4B8C-83A1-F6EECF244321}">
                <p14:modId xmlns:p14="http://schemas.microsoft.com/office/powerpoint/2010/main" val="3561574509"/>
              </p:ext>
            </p:extLst>
          </p:nvPr>
        </p:nvGraphicFramePr>
        <p:xfrm>
          <a:off x="6745034" y="533687"/>
          <a:ext cx="4430367" cy="3940910"/>
        </p:xfrm>
        <a:graphic>
          <a:graphicData uri="http://schemas.openxmlformats.org/drawingml/2006/chart">
            <c:chart xmlns:c="http://schemas.openxmlformats.org/drawingml/2006/chart" xmlns:r="http://schemas.openxmlformats.org/officeDocument/2006/relationships" r:id="rId3"/>
          </a:graphicData>
        </a:graphic>
      </p:graphicFrame>
      <p:sp>
        <p:nvSpPr>
          <p:cNvPr id="21" name="TextBox 20">
            <a:extLst>
              <a:ext uri="{FF2B5EF4-FFF2-40B4-BE49-F238E27FC236}">
                <a16:creationId xmlns:a16="http://schemas.microsoft.com/office/drawing/2014/main" id="{0062CA94-194E-4AF2-A1B9-2418E20934CC}"/>
              </a:ext>
            </a:extLst>
          </p:cNvPr>
          <p:cNvSpPr txBox="1"/>
          <p:nvPr/>
        </p:nvSpPr>
        <p:spPr>
          <a:xfrm>
            <a:off x="7334214" y="1521356"/>
            <a:ext cx="3453470" cy="2215991"/>
          </a:xfrm>
          <a:prstGeom prst="rect">
            <a:avLst/>
          </a:prstGeom>
          <a:noFill/>
        </p:spPr>
        <p:txBody>
          <a:bodyPr wrap="square" rtlCol="0">
            <a:spAutoFit/>
          </a:bodyPr>
          <a:lstStyle/>
          <a:p>
            <a:r>
              <a:rPr lang="en-US" sz="13800" b="1" dirty="0">
                <a:solidFill>
                  <a:schemeClr val="bg1"/>
                </a:solidFill>
              </a:rPr>
              <a:t>81%</a:t>
            </a:r>
          </a:p>
        </p:txBody>
      </p:sp>
      <p:pic>
        <p:nvPicPr>
          <p:cNvPr id="2" name="Picture 1">
            <a:extLst>
              <a:ext uri="{FF2B5EF4-FFF2-40B4-BE49-F238E27FC236}">
                <a16:creationId xmlns:a16="http://schemas.microsoft.com/office/drawing/2014/main" id="{72259467-2E3E-4D7A-98F8-7D4376836BF2}"/>
              </a:ext>
            </a:extLst>
          </p:cNvPr>
          <p:cNvPicPr>
            <a:picLocks noChangeAspect="1"/>
          </p:cNvPicPr>
          <p:nvPr/>
        </p:nvPicPr>
        <p:blipFill>
          <a:blip r:embed="rId4"/>
          <a:stretch>
            <a:fillRect/>
          </a:stretch>
        </p:blipFill>
        <p:spPr>
          <a:xfrm>
            <a:off x="983941" y="4993744"/>
            <a:ext cx="1534398" cy="1483744"/>
          </a:xfrm>
          <a:prstGeom prst="rect">
            <a:avLst/>
          </a:prstGeom>
        </p:spPr>
      </p:pic>
      <p:sp>
        <p:nvSpPr>
          <p:cNvPr id="3" name="Rectangle 2">
            <a:extLst>
              <a:ext uri="{FF2B5EF4-FFF2-40B4-BE49-F238E27FC236}">
                <a16:creationId xmlns:a16="http://schemas.microsoft.com/office/drawing/2014/main" id="{DEE69D8A-CDF5-4115-AE06-00E800FDB47A}"/>
              </a:ext>
            </a:extLst>
          </p:cNvPr>
          <p:cNvSpPr/>
          <p:nvPr/>
        </p:nvSpPr>
        <p:spPr>
          <a:xfrm>
            <a:off x="2518339" y="5120575"/>
            <a:ext cx="8269345" cy="1230081"/>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You may be familiar with a icon array of circles used for a similar purpose as these waffle charts. In this template deck, waffle charts are presented as an easier-to-read alternative. See notes for additional details on why.  </a:t>
            </a:r>
          </a:p>
        </p:txBody>
      </p:sp>
    </p:spTree>
    <p:extLst>
      <p:ext uri="{BB962C8B-B14F-4D97-AF65-F5344CB8AC3E}">
        <p14:creationId xmlns:p14="http://schemas.microsoft.com/office/powerpoint/2010/main" val="1627492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2" name="Table 131">
            <a:extLst>
              <a:ext uri="{FF2B5EF4-FFF2-40B4-BE49-F238E27FC236}">
                <a16:creationId xmlns:a16="http://schemas.microsoft.com/office/drawing/2014/main" id="{39A8BBA4-A037-4F04-B963-B7B6260207AA}"/>
              </a:ext>
            </a:extLst>
          </p:cNvPr>
          <p:cNvGraphicFramePr>
            <a:graphicFrameLocks noGrp="1"/>
          </p:cNvGraphicFramePr>
          <p:nvPr>
            <p:extLst>
              <p:ext uri="{D42A27DB-BD31-4B8C-83A1-F6EECF244321}">
                <p14:modId xmlns:p14="http://schemas.microsoft.com/office/powerpoint/2010/main" val="3618931462"/>
              </p:ext>
            </p:extLst>
          </p:nvPr>
        </p:nvGraphicFramePr>
        <p:xfrm>
          <a:off x="3880815" y="1231242"/>
          <a:ext cx="4430369" cy="3910620"/>
        </p:xfrm>
        <a:graphic>
          <a:graphicData uri="http://schemas.openxmlformats.org/drawingml/2006/table">
            <a:tbl>
              <a:tblPr firstRow="1" bandRow="1">
                <a:tableStyleId>{5C22544A-7EE6-4342-B048-85BDC9FD1C3A}</a:tableStyleId>
              </a:tblPr>
              <a:tblGrid>
                <a:gridCol w="416117">
                  <a:extLst>
                    <a:ext uri="{9D8B030D-6E8A-4147-A177-3AD203B41FA5}">
                      <a16:colId xmlns:a16="http://schemas.microsoft.com/office/drawing/2014/main" val="368367087"/>
                    </a:ext>
                  </a:extLst>
                </a:gridCol>
                <a:gridCol w="446028">
                  <a:extLst>
                    <a:ext uri="{9D8B030D-6E8A-4147-A177-3AD203B41FA5}">
                      <a16:colId xmlns:a16="http://schemas.microsoft.com/office/drawing/2014/main" val="1690725044"/>
                    </a:ext>
                  </a:extLst>
                </a:gridCol>
                <a:gridCol w="446028">
                  <a:extLst>
                    <a:ext uri="{9D8B030D-6E8A-4147-A177-3AD203B41FA5}">
                      <a16:colId xmlns:a16="http://schemas.microsoft.com/office/drawing/2014/main" val="4160195057"/>
                    </a:ext>
                  </a:extLst>
                </a:gridCol>
                <a:gridCol w="446028">
                  <a:extLst>
                    <a:ext uri="{9D8B030D-6E8A-4147-A177-3AD203B41FA5}">
                      <a16:colId xmlns:a16="http://schemas.microsoft.com/office/drawing/2014/main" val="1889366465"/>
                    </a:ext>
                  </a:extLst>
                </a:gridCol>
                <a:gridCol w="446028">
                  <a:extLst>
                    <a:ext uri="{9D8B030D-6E8A-4147-A177-3AD203B41FA5}">
                      <a16:colId xmlns:a16="http://schemas.microsoft.com/office/drawing/2014/main" val="3004411511"/>
                    </a:ext>
                  </a:extLst>
                </a:gridCol>
                <a:gridCol w="446028">
                  <a:extLst>
                    <a:ext uri="{9D8B030D-6E8A-4147-A177-3AD203B41FA5}">
                      <a16:colId xmlns:a16="http://schemas.microsoft.com/office/drawing/2014/main" val="1697303374"/>
                    </a:ext>
                  </a:extLst>
                </a:gridCol>
                <a:gridCol w="446028">
                  <a:extLst>
                    <a:ext uri="{9D8B030D-6E8A-4147-A177-3AD203B41FA5}">
                      <a16:colId xmlns:a16="http://schemas.microsoft.com/office/drawing/2014/main" val="3951478774"/>
                    </a:ext>
                  </a:extLst>
                </a:gridCol>
                <a:gridCol w="446028">
                  <a:extLst>
                    <a:ext uri="{9D8B030D-6E8A-4147-A177-3AD203B41FA5}">
                      <a16:colId xmlns:a16="http://schemas.microsoft.com/office/drawing/2014/main" val="2718306549"/>
                    </a:ext>
                  </a:extLst>
                </a:gridCol>
                <a:gridCol w="446028">
                  <a:extLst>
                    <a:ext uri="{9D8B030D-6E8A-4147-A177-3AD203B41FA5}">
                      <a16:colId xmlns:a16="http://schemas.microsoft.com/office/drawing/2014/main" val="717264967"/>
                    </a:ext>
                  </a:extLst>
                </a:gridCol>
                <a:gridCol w="446028">
                  <a:extLst>
                    <a:ext uri="{9D8B030D-6E8A-4147-A177-3AD203B41FA5}">
                      <a16:colId xmlns:a16="http://schemas.microsoft.com/office/drawing/2014/main" val="2859203490"/>
                    </a:ext>
                  </a:extLst>
                </a:gridCol>
              </a:tblGrid>
              <a:tr h="391062">
                <a:tc>
                  <a:txBody>
                    <a:bodyPr/>
                    <a:lstStyle/>
                    <a:p>
                      <a:endParaRPr lang="en-US" sz="200" dirty="0"/>
                    </a:p>
                  </a:txBody>
                  <a:tcPr>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095648360"/>
                  </a:ext>
                </a:extLst>
              </a:tr>
              <a:tr h="391062">
                <a:tc>
                  <a:txBody>
                    <a:bodyPr/>
                    <a:lstStyle/>
                    <a:p>
                      <a:endParaRPr lang="en-US" sz="200" dirty="0"/>
                    </a:p>
                  </a:txBody>
                  <a:tcP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en-US" sz="200" dirty="0"/>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63944099"/>
                  </a:ext>
                </a:extLst>
              </a:tr>
              <a:tr h="391062">
                <a:tc>
                  <a:txBody>
                    <a:bodyPr/>
                    <a:lstStyle/>
                    <a:p>
                      <a:endParaRPr lang="en-US" sz="200"/>
                    </a:p>
                  </a:txBody>
                  <a:tcP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466062041"/>
                  </a:ext>
                </a:extLst>
              </a:tr>
              <a:tr h="391062">
                <a:tc>
                  <a:txBody>
                    <a:bodyPr/>
                    <a:lstStyle/>
                    <a:p>
                      <a:endParaRPr lang="en-US" sz="200"/>
                    </a:p>
                  </a:txBody>
                  <a:tcP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809217206"/>
                  </a:ext>
                </a:extLst>
              </a:tr>
              <a:tr h="391062">
                <a:tc>
                  <a:txBody>
                    <a:bodyPr/>
                    <a:lstStyle/>
                    <a:p>
                      <a:endParaRPr lang="en-US" sz="200"/>
                    </a:p>
                  </a:txBody>
                  <a:tcP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903243714"/>
                  </a:ext>
                </a:extLst>
              </a:tr>
              <a:tr h="391062">
                <a:tc>
                  <a:txBody>
                    <a:bodyPr/>
                    <a:lstStyle/>
                    <a:p>
                      <a:endParaRPr lang="en-US" sz="200"/>
                    </a:p>
                  </a:txBody>
                  <a:tcP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679641974"/>
                  </a:ext>
                </a:extLst>
              </a:tr>
              <a:tr h="391062">
                <a:tc>
                  <a:txBody>
                    <a:bodyPr/>
                    <a:lstStyle/>
                    <a:p>
                      <a:endParaRPr lang="en-US" sz="200"/>
                    </a:p>
                  </a:txBody>
                  <a:tcP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16666848"/>
                  </a:ext>
                </a:extLst>
              </a:tr>
              <a:tr h="391062">
                <a:tc>
                  <a:txBody>
                    <a:bodyPr/>
                    <a:lstStyle/>
                    <a:p>
                      <a:endParaRPr lang="en-US" sz="200"/>
                    </a:p>
                  </a:txBody>
                  <a:tcP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176154272"/>
                  </a:ext>
                </a:extLst>
              </a:tr>
              <a:tr h="391062">
                <a:tc>
                  <a:txBody>
                    <a:bodyPr/>
                    <a:lstStyle/>
                    <a:p>
                      <a:endParaRPr lang="en-US" sz="200"/>
                    </a:p>
                  </a:txBody>
                  <a:tcP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709226809"/>
                  </a:ext>
                </a:extLst>
              </a:tr>
              <a:tr h="391062">
                <a:tc>
                  <a:txBody>
                    <a:bodyPr/>
                    <a:lstStyle/>
                    <a:p>
                      <a:endParaRPr lang="en-US" sz="200"/>
                    </a:p>
                  </a:txBody>
                  <a:tcP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tc>
                  <a:txBody>
                    <a:bodyPr/>
                    <a:lstStyle/>
                    <a:p>
                      <a:endParaRPr lang="en-US" sz="2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tc>
                  <a:txBody>
                    <a:bodyPr/>
                    <a:lstStyle/>
                    <a:p>
                      <a:endParaRPr lang="en-US" sz="200" dirty="0"/>
                    </a:p>
                  </a:txBody>
                  <a:tcP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940410113"/>
                  </a:ext>
                </a:extLst>
              </a:tr>
            </a:tbl>
          </a:graphicData>
        </a:graphic>
      </p:graphicFrame>
      <p:sp>
        <p:nvSpPr>
          <p:cNvPr id="133" name="TextBox 132">
            <a:extLst>
              <a:ext uri="{FF2B5EF4-FFF2-40B4-BE49-F238E27FC236}">
                <a16:creationId xmlns:a16="http://schemas.microsoft.com/office/drawing/2014/main" id="{3B25A25A-12A8-4E75-BF77-93959762BE5F}"/>
              </a:ext>
            </a:extLst>
          </p:cNvPr>
          <p:cNvSpPr txBox="1"/>
          <p:nvPr/>
        </p:nvSpPr>
        <p:spPr>
          <a:xfrm>
            <a:off x="4413868" y="2188621"/>
            <a:ext cx="3453470" cy="2215991"/>
          </a:xfrm>
          <a:prstGeom prst="rect">
            <a:avLst/>
          </a:prstGeom>
          <a:noFill/>
        </p:spPr>
        <p:txBody>
          <a:bodyPr wrap="square" rtlCol="0">
            <a:spAutoFit/>
          </a:bodyPr>
          <a:lstStyle/>
          <a:p>
            <a:r>
              <a:rPr lang="en-US" sz="13800" b="1" dirty="0">
                <a:solidFill>
                  <a:schemeClr val="bg1"/>
                </a:solidFill>
              </a:rPr>
              <a:t>81%</a:t>
            </a:r>
          </a:p>
        </p:txBody>
      </p:sp>
    </p:spTree>
    <p:extLst>
      <p:ext uri="{BB962C8B-B14F-4D97-AF65-F5344CB8AC3E}">
        <p14:creationId xmlns:p14="http://schemas.microsoft.com/office/powerpoint/2010/main" val="12561110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8" name="Chart 127">
            <a:extLst>
              <a:ext uri="{FF2B5EF4-FFF2-40B4-BE49-F238E27FC236}">
                <a16:creationId xmlns:a16="http://schemas.microsoft.com/office/drawing/2014/main" id="{0EF69CCF-47F2-4F2C-8F7D-34105115107C}"/>
              </a:ext>
            </a:extLst>
          </p:cNvPr>
          <p:cNvGraphicFramePr/>
          <p:nvPr>
            <p:extLst>
              <p:ext uri="{D42A27DB-BD31-4B8C-83A1-F6EECF244321}">
                <p14:modId xmlns:p14="http://schemas.microsoft.com/office/powerpoint/2010/main" val="1545146225"/>
              </p:ext>
            </p:extLst>
          </p:nvPr>
        </p:nvGraphicFramePr>
        <p:xfrm>
          <a:off x="905311" y="1090017"/>
          <a:ext cx="3924873" cy="178129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1" name="Chart 130">
            <a:extLst>
              <a:ext uri="{FF2B5EF4-FFF2-40B4-BE49-F238E27FC236}">
                <a16:creationId xmlns:a16="http://schemas.microsoft.com/office/drawing/2014/main" id="{82B12908-CD47-4D1F-9C42-28AC187BE44D}"/>
              </a:ext>
            </a:extLst>
          </p:cNvPr>
          <p:cNvGraphicFramePr/>
          <p:nvPr>
            <p:extLst>
              <p:ext uri="{D42A27DB-BD31-4B8C-83A1-F6EECF244321}">
                <p14:modId xmlns:p14="http://schemas.microsoft.com/office/powerpoint/2010/main" val="1416042283"/>
              </p:ext>
            </p:extLst>
          </p:nvPr>
        </p:nvGraphicFramePr>
        <p:xfrm>
          <a:off x="5083687" y="1105531"/>
          <a:ext cx="3769858" cy="176415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2" name="Table 131">
            <a:extLst>
              <a:ext uri="{FF2B5EF4-FFF2-40B4-BE49-F238E27FC236}">
                <a16:creationId xmlns:a16="http://schemas.microsoft.com/office/drawing/2014/main" id="{39A8BBA4-A037-4F04-B963-B7B6260207AA}"/>
              </a:ext>
            </a:extLst>
          </p:cNvPr>
          <p:cNvGraphicFramePr>
            <a:graphicFrameLocks noGrp="1"/>
          </p:cNvGraphicFramePr>
          <p:nvPr>
            <p:extLst>
              <p:ext uri="{D42A27DB-BD31-4B8C-83A1-F6EECF244321}">
                <p14:modId xmlns:p14="http://schemas.microsoft.com/office/powerpoint/2010/main" val="3214028135"/>
              </p:ext>
            </p:extLst>
          </p:nvPr>
        </p:nvGraphicFramePr>
        <p:xfrm>
          <a:off x="1100643" y="3958113"/>
          <a:ext cx="2082800" cy="1781300"/>
        </p:xfrm>
        <a:graphic>
          <a:graphicData uri="http://schemas.openxmlformats.org/drawingml/2006/table">
            <a:tbl>
              <a:tblPr firstRow="1" bandRow="1">
                <a:tableStyleId>{5C22544A-7EE6-4342-B048-85BDC9FD1C3A}</a:tableStyleId>
              </a:tblPr>
              <a:tblGrid>
                <a:gridCol w="208280">
                  <a:extLst>
                    <a:ext uri="{9D8B030D-6E8A-4147-A177-3AD203B41FA5}">
                      <a16:colId xmlns:a16="http://schemas.microsoft.com/office/drawing/2014/main" val="368367087"/>
                    </a:ext>
                  </a:extLst>
                </a:gridCol>
                <a:gridCol w="208280">
                  <a:extLst>
                    <a:ext uri="{9D8B030D-6E8A-4147-A177-3AD203B41FA5}">
                      <a16:colId xmlns:a16="http://schemas.microsoft.com/office/drawing/2014/main" val="1690725044"/>
                    </a:ext>
                  </a:extLst>
                </a:gridCol>
                <a:gridCol w="208280">
                  <a:extLst>
                    <a:ext uri="{9D8B030D-6E8A-4147-A177-3AD203B41FA5}">
                      <a16:colId xmlns:a16="http://schemas.microsoft.com/office/drawing/2014/main" val="4160195057"/>
                    </a:ext>
                  </a:extLst>
                </a:gridCol>
                <a:gridCol w="208280">
                  <a:extLst>
                    <a:ext uri="{9D8B030D-6E8A-4147-A177-3AD203B41FA5}">
                      <a16:colId xmlns:a16="http://schemas.microsoft.com/office/drawing/2014/main" val="1889366465"/>
                    </a:ext>
                  </a:extLst>
                </a:gridCol>
                <a:gridCol w="208280">
                  <a:extLst>
                    <a:ext uri="{9D8B030D-6E8A-4147-A177-3AD203B41FA5}">
                      <a16:colId xmlns:a16="http://schemas.microsoft.com/office/drawing/2014/main" val="3004411511"/>
                    </a:ext>
                  </a:extLst>
                </a:gridCol>
                <a:gridCol w="208280">
                  <a:extLst>
                    <a:ext uri="{9D8B030D-6E8A-4147-A177-3AD203B41FA5}">
                      <a16:colId xmlns:a16="http://schemas.microsoft.com/office/drawing/2014/main" val="1697303374"/>
                    </a:ext>
                  </a:extLst>
                </a:gridCol>
                <a:gridCol w="208280">
                  <a:extLst>
                    <a:ext uri="{9D8B030D-6E8A-4147-A177-3AD203B41FA5}">
                      <a16:colId xmlns:a16="http://schemas.microsoft.com/office/drawing/2014/main" val="3951478774"/>
                    </a:ext>
                  </a:extLst>
                </a:gridCol>
                <a:gridCol w="208280">
                  <a:extLst>
                    <a:ext uri="{9D8B030D-6E8A-4147-A177-3AD203B41FA5}">
                      <a16:colId xmlns:a16="http://schemas.microsoft.com/office/drawing/2014/main" val="2718306549"/>
                    </a:ext>
                  </a:extLst>
                </a:gridCol>
                <a:gridCol w="208280">
                  <a:extLst>
                    <a:ext uri="{9D8B030D-6E8A-4147-A177-3AD203B41FA5}">
                      <a16:colId xmlns:a16="http://schemas.microsoft.com/office/drawing/2014/main" val="717264967"/>
                    </a:ext>
                  </a:extLst>
                </a:gridCol>
                <a:gridCol w="208280">
                  <a:extLst>
                    <a:ext uri="{9D8B030D-6E8A-4147-A177-3AD203B41FA5}">
                      <a16:colId xmlns:a16="http://schemas.microsoft.com/office/drawing/2014/main" val="2859203490"/>
                    </a:ext>
                  </a:extLst>
                </a:gridCol>
              </a:tblGrid>
              <a:tr h="178130">
                <a:tc>
                  <a:txBody>
                    <a:bodyPr/>
                    <a:lstStyle/>
                    <a:p>
                      <a:endParaRPr lang="en-US" sz="200" dirty="0"/>
                    </a:p>
                  </a:txBody>
                  <a:tcP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95648360"/>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6394409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466062041"/>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809217206"/>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90324371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67964197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16666848"/>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176154272"/>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70922680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solidFill>
                      <a:schemeClr val="accent4"/>
                    </a:solidFill>
                  </a:tcPr>
                </a:tc>
                <a:extLst>
                  <a:ext uri="{0D108BD9-81ED-4DB2-BD59-A6C34878D82A}">
                    <a16:rowId xmlns:a16="http://schemas.microsoft.com/office/drawing/2014/main" val="2940410113"/>
                  </a:ext>
                </a:extLst>
              </a:tr>
            </a:tbl>
          </a:graphicData>
        </a:graphic>
      </p:graphicFrame>
      <p:sp>
        <p:nvSpPr>
          <p:cNvPr id="133" name="TextBox 132">
            <a:extLst>
              <a:ext uri="{FF2B5EF4-FFF2-40B4-BE49-F238E27FC236}">
                <a16:creationId xmlns:a16="http://schemas.microsoft.com/office/drawing/2014/main" id="{3B25A25A-12A8-4E75-BF77-93959762BE5F}"/>
              </a:ext>
            </a:extLst>
          </p:cNvPr>
          <p:cNvSpPr txBox="1"/>
          <p:nvPr/>
        </p:nvSpPr>
        <p:spPr>
          <a:xfrm>
            <a:off x="1298372" y="4294765"/>
            <a:ext cx="1885071" cy="1107996"/>
          </a:xfrm>
          <a:prstGeom prst="rect">
            <a:avLst/>
          </a:prstGeom>
          <a:noFill/>
        </p:spPr>
        <p:txBody>
          <a:bodyPr wrap="square" rtlCol="0">
            <a:spAutoFit/>
          </a:bodyPr>
          <a:lstStyle/>
          <a:p>
            <a:r>
              <a:rPr lang="en-US" sz="6600" b="1" dirty="0">
                <a:solidFill>
                  <a:schemeClr val="bg1"/>
                </a:solidFill>
              </a:rPr>
              <a:t>81%</a:t>
            </a:r>
          </a:p>
        </p:txBody>
      </p:sp>
      <p:sp>
        <p:nvSpPr>
          <p:cNvPr id="2" name="TextBox 1">
            <a:extLst>
              <a:ext uri="{FF2B5EF4-FFF2-40B4-BE49-F238E27FC236}">
                <a16:creationId xmlns:a16="http://schemas.microsoft.com/office/drawing/2014/main" id="{17A2A1F9-5757-47B5-B5AB-C90260278F92}"/>
              </a:ext>
            </a:extLst>
          </p:cNvPr>
          <p:cNvSpPr txBox="1"/>
          <p:nvPr/>
        </p:nvSpPr>
        <p:spPr>
          <a:xfrm>
            <a:off x="1027611" y="339634"/>
            <a:ext cx="10563498" cy="400110"/>
          </a:xfrm>
          <a:prstGeom prst="rect">
            <a:avLst/>
          </a:prstGeom>
          <a:noFill/>
        </p:spPr>
        <p:txBody>
          <a:bodyPr wrap="square" rtlCol="0">
            <a:spAutoFit/>
          </a:bodyPr>
          <a:lstStyle/>
          <a:p>
            <a:r>
              <a:rPr lang="en-US" sz="2000" b="1" dirty="0">
                <a:solidFill>
                  <a:schemeClr val="accent4"/>
                </a:solidFill>
              </a:rPr>
              <a:t>I need to </a:t>
            </a:r>
            <a:r>
              <a:rPr lang="en-US" sz="2000" dirty="0">
                <a:solidFill>
                  <a:schemeClr val="accent4"/>
                </a:solidFill>
              </a:rPr>
              <a:t>compare results from multiple measures.</a:t>
            </a:r>
          </a:p>
        </p:txBody>
      </p:sp>
      <p:sp>
        <p:nvSpPr>
          <p:cNvPr id="5" name="TextBox 4">
            <a:extLst>
              <a:ext uri="{FF2B5EF4-FFF2-40B4-BE49-F238E27FC236}">
                <a16:creationId xmlns:a16="http://schemas.microsoft.com/office/drawing/2014/main" id="{59987B3B-11B7-492B-9E67-588137E3C0C2}"/>
              </a:ext>
            </a:extLst>
          </p:cNvPr>
          <p:cNvSpPr txBox="1"/>
          <p:nvPr/>
        </p:nvSpPr>
        <p:spPr>
          <a:xfrm>
            <a:off x="1088938" y="6127625"/>
            <a:ext cx="10160087" cy="307777"/>
          </a:xfrm>
          <a:prstGeom prst="rect">
            <a:avLst/>
          </a:prstGeom>
          <a:noFill/>
        </p:spPr>
        <p:txBody>
          <a:bodyPr wrap="square" rtlCol="0">
            <a:spAutoFit/>
          </a:bodyPr>
          <a:lstStyle/>
          <a:p>
            <a:r>
              <a:rPr lang="en-US" sz="1400" b="1" i="1" dirty="0"/>
              <a:t>Clockwise, from top left</a:t>
            </a:r>
            <a:r>
              <a:rPr lang="en-US" sz="1400" i="1" dirty="0"/>
              <a:t>: 100% stacked bar, bar chart</a:t>
            </a:r>
            <a:r>
              <a:rPr lang="en-US" sz="1400" i="1"/>
              <a:t>, laylollipop </a:t>
            </a:r>
            <a:r>
              <a:rPr lang="en-US" sz="1400" i="1" dirty="0"/>
              <a:t>chart, clustered waffle chart</a:t>
            </a:r>
          </a:p>
        </p:txBody>
      </p:sp>
      <p:cxnSp>
        <p:nvCxnSpPr>
          <p:cNvPr id="7" name="Straight Connector 6">
            <a:extLst>
              <a:ext uri="{FF2B5EF4-FFF2-40B4-BE49-F238E27FC236}">
                <a16:creationId xmlns:a16="http://schemas.microsoft.com/office/drawing/2014/main" id="{5CE466C3-C531-4E64-9493-753C225436BC}"/>
              </a:ext>
            </a:extLst>
          </p:cNvPr>
          <p:cNvCxnSpPr/>
          <p:nvPr/>
        </p:nvCxnSpPr>
        <p:spPr>
          <a:xfrm>
            <a:off x="1088938" y="739744"/>
            <a:ext cx="1025961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17" name="Table 16">
            <a:extLst>
              <a:ext uri="{FF2B5EF4-FFF2-40B4-BE49-F238E27FC236}">
                <a16:creationId xmlns:a16="http://schemas.microsoft.com/office/drawing/2014/main" id="{C1DE98EB-C2A9-4FC9-8B52-2FE0D5297D58}"/>
              </a:ext>
            </a:extLst>
          </p:cNvPr>
          <p:cNvGraphicFramePr>
            <a:graphicFrameLocks noGrp="1"/>
          </p:cNvGraphicFramePr>
          <p:nvPr>
            <p:extLst>
              <p:ext uri="{D42A27DB-BD31-4B8C-83A1-F6EECF244321}">
                <p14:modId xmlns:p14="http://schemas.microsoft.com/office/powerpoint/2010/main" val="4098369560"/>
              </p:ext>
            </p:extLst>
          </p:nvPr>
        </p:nvGraphicFramePr>
        <p:xfrm>
          <a:off x="3339018" y="3961956"/>
          <a:ext cx="2082800" cy="1781300"/>
        </p:xfrm>
        <a:graphic>
          <a:graphicData uri="http://schemas.openxmlformats.org/drawingml/2006/table">
            <a:tbl>
              <a:tblPr firstRow="1" bandRow="1">
                <a:tableStyleId>{5C22544A-7EE6-4342-B048-85BDC9FD1C3A}</a:tableStyleId>
              </a:tblPr>
              <a:tblGrid>
                <a:gridCol w="208280">
                  <a:extLst>
                    <a:ext uri="{9D8B030D-6E8A-4147-A177-3AD203B41FA5}">
                      <a16:colId xmlns:a16="http://schemas.microsoft.com/office/drawing/2014/main" val="368367087"/>
                    </a:ext>
                  </a:extLst>
                </a:gridCol>
                <a:gridCol w="208280">
                  <a:extLst>
                    <a:ext uri="{9D8B030D-6E8A-4147-A177-3AD203B41FA5}">
                      <a16:colId xmlns:a16="http://schemas.microsoft.com/office/drawing/2014/main" val="1690725044"/>
                    </a:ext>
                  </a:extLst>
                </a:gridCol>
                <a:gridCol w="208280">
                  <a:extLst>
                    <a:ext uri="{9D8B030D-6E8A-4147-A177-3AD203B41FA5}">
                      <a16:colId xmlns:a16="http://schemas.microsoft.com/office/drawing/2014/main" val="4160195057"/>
                    </a:ext>
                  </a:extLst>
                </a:gridCol>
                <a:gridCol w="208280">
                  <a:extLst>
                    <a:ext uri="{9D8B030D-6E8A-4147-A177-3AD203B41FA5}">
                      <a16:colId xmlns:a16="http://schemas.microsoft.com/office/drawing/2014/main" val="1889366465"/>
                    </a:ext>
                  </a:extLst>
                </a:gridCol>
                <a:gridCol w="208280">
                  <a:extLst>
                    <a:ext uri="{9D8B030D-6E8A-4147-A177-3AD203B41FA5}">
                      <a16:colId xmlns:a16="http://schemas.microsoft.com/office/drawing/2014/main" val="3004411511"/>
                    </a:ext>
                  </a:extLst>
                </a:gridCol>
                <a:gridCol w="208280">
                  <a:extLst>
                    <a:ext uri="{9D8B030D-6E8A-4147-A177-3AD203B41FA5}">
                      <a16:colId xmlns:a16="http://schemas.microsoft.com/office/drawing/2014/main" val="1697303374"/>
                    </a:ext>
                  </a:extLst>
                </a:gridCol>
                <a:gridCol w="208280">
                  <a:extLst>
                    <a:ext uri="{9D8B030D-6E8A-4147-A177-3AD203B41FA5}">
                      <a16:colId xmlns:a16="http://schemas.microsoft.com/office/drawing/2014/main" val="3951478774"/>
                    </a:ext>
                  </a:extLst>
                </a:gridCol>
                <a:gridCol w="208280">
                  <a:extLst>
                    <a:ext uri="{9D8B030D-6E8A-4147-A177-3AD203B41FA5}">
                      <a16:colId xmlns:a16="http://schemas.microsoft.com/office/drawing/2014/main" val="2718306549"/>
                    </a:ext>
                  </a:extLst>
                </a:gridCol>
                <a:gridCol w="208280">
                  <a:extLst>
                    <a:ext uri="{9D8B030D-6E8A-4147-A177-3AD203B41FA5}">
                      <a16:colId xmlns:a16="http://schemas.microsoft.com/office/drawing/2014/main" val="717264967"/>
                    </a:ext>
                  </a:extLst>
                </a:gridCol>
                <a:gridCol w="208280">
                  <a:extLst>
                    <a:ext uri="{9D8B030D-6E8A-4147-A177-3AD203B41FA5}">
                      <a16:colId xmlns:a16="http://schemas.microsoft.com/office/drawing/2014/main" val="2859203490"/>
                    </a:ext>
                  </a:extLst>
                </a:gridCol>
              </a:tblGrid>
              <a:tr h="178130">
                <a:tc>
                  <a:txBody>
                    <a:bodyPr/>
                    <a:lstStyle/>
                    <a:p>
                      <a:endParaRPr lang="en-US" sz="200" dirty="0"/>
                    </a:p>
                  </a:txBody>
                  <a:tcP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95648360"/>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6394409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466062041"/>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809217206"/>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903243714"/>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67964197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16666848"/>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176154272"/>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70922680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solidFill>
                      <a:schemeClr val="accent4"/>
                    </a:solidFill>
                  </a:tcPr>
                </a:tc>
                <a:extLst>
                  <a:ext uri="{0D108BD9-81ED-4DB2-BD59-A6C34878D82A}">
                    <a16:rowId xmlns:a16="http://schemas.microsoft.com/office/drawing/2014/main" val="2940410113"/>
                  </a:ext>
                </a:extLst>
              </a:tr>
            </a:tbl>
          </a:graphicData>
        </a:graphic>
      </p:graphicFrame>
      <p:graphicFrame>
        <p:nvGraphicFramePr>
          <p:cNvPr id="18" name="Table 17">
            <a:extLst>
              <a:ext uri="{FF2B5EF4-FFF2-40B4-BE49-F238E27FC236}">
                <a16:creationId xmlns:a16="http://schemas.microsoft.com/office/drawing/2014/main" id="{D132E6CA-63A7-45F1-81D4-877CACA9EA53}"/>
              </a:ext>
            </a:extLst>
          </p:cNvPr>
          <p:cNvGraphicFramePr>
            <a:graphicFrameLocks noGrp="1"/>
          </p:cNvGraphicFramePr>
          <p:nvPr>
            <p:extLst>
              <p:ext uri="{D42A27DB-BD31-4B8C-83A1-F6EECF244321}">
                <p14:modId xmlns:p14="http://schemas.microsoft.com/office/powerpoint/2010/main" val="4110123768"/>
              </p:ext>
            </p:extLst>
          </p:nvPr>
        </p:nvGraphicFramePr>
        <p:xfrm>
          <a:off x="5577393" y="3961956"/>
          <a:ext cx="2082800" cy="1781300"/>
        </p:xfrm>
        <a:graphic>
          <a:graphicData uri="http://schemas.openxmlformats.org/drawingml/2006/table">
            <a:tbl>
              <a:tblPr firstRow="1" bandRow="1">
                <a:tableStyleId>{5C22544A-7EE6-4342-B048-85BDC9FD1C3A}</a:tableStyleId>
              </a:tblPr>
              <a:tblGrid>
                <a:gridCol w="208280">
                  <a:extLst>
                    <a:ext uri="{9D8B030D-6E8A-4147-A177-3AD203B41FA5}">
                      <a16:colId xmlns:a16="http://schemas.microsoft.com/office/drawing/2014/main" val="368367087"/>
                    </a:ext>
                  </a:extLst>
                </a:gridCol>
                <a:gridCol w="208280">
                  <a:extLst>
                    <a:ext uri="{9D8B030D-6E8A-4147-A177-3AD203B41FA5}">
                      <a16:colId xmlns:a16="http://schemas.microsoft.com/office/drawing/2014/main" val="1690725044"/>
                    </a:ext>
                  </a:extLst>
                </a:gridCol>
                <a:gridCol w="208280">
                  <a:extLst>
                    <a:ext uri="{9D8B030D-6E8A-4147-A177-3AD203B41FA5}">
                      <a16:colId xmlns:a16="http://schemas.microsoft.com/office/drawing/2014/main" val="4160195057"/>
                    </a:ext>
                  </a:extLst>
                </a:gridCol>
                <a:gridCol w="208280">
                  <a:extLst>
                    <a:ext uri="{9D8B030D-6E8A-4147-A177-3AD203B41FA5}">
                      <a16:colId xmlns:a16="http://schemas.microsoft.com/office/drawing/2014/main" val="1889366465"/>
                    </a:ext>
                  </a:extLst>
                </a:gridCol>
                <a:gridCol w="208280">
                  <a:extLst>
                    <a:ext uri="{9D8B030D-6E8A-4147-A177-3AD203B41FA5}">
                      <a16:colId xmlns:a16="http://schemas.microsoft.com/office/drawing/2014/main" val="3004411511"/>
                    </a:ext>
                  </a:extLst>
                </a:gridCol>
                <a:gridCol w="208280">
                  <a:extLst>
                    <a:ext uri="{9D8B030D-6E8A-4147-A177-3AD203B41FA5}">
                      <a16:colId xmlns:a16="http://schemas.microsoft.com/office/drawing/2014/main" val="1697303374"/>
                    </a:ext>
                  </a:extLst>
                </a:gridCol>
                <a:gridCol w="208280">
                  <a:extLst>
                    <a:ext uri="{9D8B030D-6E8A-4147-A177-3AD203B41FA5}">
                      <a16:colId xmlns:a16="http://schemas.microsoft.com/office/drawing/2014/main" val="3951478774"/>
                    </a:ext>
                  </a:extLst>
                </a:gridCol>
                <a:gridCol w="208280">
                  <a:extLst>
                    <a:ext uri="{9D8B030D-6E8A-4147-A177-3AD203B41FA5}">
                      <a16:colId xmlns:a16="http://schemas.microsoft.com/office/drawing/2014/main" val="2718306549"/>
                    </a:ext>
                  </a:extLst>
                </a:gridCol>
                <a:gridCol w="208280">
                  <a:extLst>
                    <a:ext uri="{9D8B030D-6E8A-4147-A177-3AD203B41FA5}">
                      <a16:colId xmlns:a16="http://schemas.microsoft.com/office/drawing/2014/main" val="717264967"/>
                    </a:ext>
                  </a:extLst>
                </a:gridCol>
                <a:gridCol w="208280">
                  <a:extLst>
                    <a:ext uri="{9D8B030D-6E8A-4147-A177-3AD203B41FA5}">
                      <a16:colId xmlns:a16="http://schemas.microsoft.com/office/drawing/2014/main" val="2859203490"/>
                    </a:ext>
                  </a:extLst>
                </a:gridCol>
              </a:tblGrid>
              <a:tr h="178130">
                <a:tc>
                  <a:txBody>
                    <a:bodyPr/>
                    <a:lstStyle/>
                    <a:p>
                      <a:endParaRPr lang="en-US" sz="200" dirty="0"/>
                    </a:p>
                  </a:txBody>
                  <a:tcP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95648360"/>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6394409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466062041"/>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809217206"/>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90324371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267964197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16666848"/>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2176154272"/>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70922680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solidFill>
                      <a:schemeClr val="accent4"/>
                    </a:solidFill>
                  </a:tcPr>
                </a:tc>
                <a:extLst>
                  <a:ext uri="{0D108BD9-81ED-4DB2-BD59-A6C34878D82A}">
                    <a16:rowId xmlns:a16="http://schemas.microsoft.com/office/drawing/2014/main" val="2940410113"/>
                  </a:ext>
                </a:extLst>
              </a:tr>
            </a:tbl>
          </a:graphicData>
        </a:graphic>
      </p:graphicFrame>
      <p:sp>
        <p:nvSpPr>
          <p:cNvPr id="19" name="TextBox 18">
            <a:extLst>
              <a:ext uri="{FF2B5EF4-FFF2-40B4-BE49-F238E27FC236}">
                <a16:creationId xmlns:a16="http://schemas.microsoft.com/office/drawing/2014/main" id="{6BCAAE92-316E-468D-B6F2-3928D5697E69}"/>
              </a:ext>
            </a:extLst>
          </p:cNvPr>
          <p:cNvSpPr txBox="1"/>
          <p:nvPr/>
        </p:nvSpPr>
        <p:spPr>
          <a:xfrm>
            <a:off x="3479851" y="4294765"/>
            <a:ext cx="1885071" cy="1107996"/>
          </a:xfrm>
          <a:prstGeom prst="rect">
            <a:avLst/>
          </a:prstGeom>
          <a:noFill/>
        </p:spPr>
        <p:txBody>
          <a:bodyPr wrap="square" rtlCol="0">
            <a:spAutoFit/>
          </a:bodyPr>
          <a:lstStyle/>
          <a:p>
            <a:r>
              <a:rPr lang="en-US" sz="6600" b="1" dirty="0">
                <a:solidFill>
                  <a:schemeClr val="bg1"/>
                </a:solidFill>
              </a:rPr>
              <a:t>64%</a:t>
            </a:r>
          </a:p>
        </p:txBody>
      </p:sp>
      <p:sp>
        <p:nvSpPr>
          <p:cNvPr id="20" name="TextBox 19">
            <a:extLst>
              <a:ext uri="{FF2B5EF4-FFF2-40B4-BE49-F238E27FC236}">
                <a16:creationId xmlns:a16="http://schemas.microsoft.com/office/drawing/2014/main" id="{3FA83420-108B-4EE4-B0F1-E92693B4923D}"/>
              </a:ext>
            </a:extLst>
          </p:cNvPr>
          <p:cNvSpPr txBox="1"/>
          <p:nvPr/>
        </p:nvSpPr>
        <p:spPr>
          <a:xfrm>
            <a:off x="5742932" y="4300798"/>
            <a:ext cx="1885071" cy="1107996"/>
          </a:xfrm>
          <a:prstGeom prst="rect">
            <a:avLst/>
          </a:prstGeom>
          <a:noFill/>
        </p:spPr>
        <p:txBody>
          <a:bodyPr wrap="square" rtlCol="0">
            <a:spAutoFit/>
          </a:bodyPr>
          <a:lstStyle/>
          <a:p>
            <a:r>
              <a:rPr lang="en-US" sz="6600" b="1" dirty="0">
                <a:solidFill>
                  <a:schemeClr val="accent4"/>
                </a:solidFill>
              </a:rPr>
              <a:t>22%</a:t>
            </a:r>
          </a:p>
        </p:txBody>
      </p:sp>
      <p:sp>
        <p:nvSpPr>
          <p:cNvPr id="4" name="TextBox 3">
            <a:extLst>
              <a:ext uri="{FF2B5EF4-FFF2-40B4-BE49-F238E27FC236}">
                <a16:creationId xmlns:a16="http://schemas.microsoft.com/office/drawing/2014/main" id="{817CA952-4D96-470B-BCA5-3C33795D8031}"/>
              </a:ext>
            </a:extLst>
          </p:cNvPr>
          <p:cNvSpPr txBox="1"/>
          <p:nvPr/>
        </p:nvSpPr>
        <p:spPr>
          <a:xfrm>
            <a:off x="1100644" y="3635297"/>
            <a:ext cx="2082800" cy="307777"/>
          </a:xfrm>
          <a:prstGeom prst="rect">
            <a:avLst/>
          </a:prstGeom>
          <a:noFill/>
        </p:spPr>
        <p:txBody>
          <a:bodyPr wrap="square" rtlCol="0">
            <a:spAutoFit/>
          </a:bodyPr>
          <a:lstStyle/>
          <a:p>
            <a:pPr algn="ctr"/>
            <a:r>
              <a:rPr lang="en-US" sz="1400" dirty="0"/>
              <a:t>Learned something new</a:t>
            </a:r>
          </a:p>
        </p:txBody>
      </p:sp>
      <p:sp>
        <p:nvSpPr>
          <p:cNvPr id="22" name="TextBox 21">
            <a:extLst>
              <a:ext uri="{FF2B5EF4-FFF2-40B4-BE49-F238E27FC236}">
                <a16:creationId xmlns:a16="http://schemas.microsoft.com/office/drawing/2014/main" id="{E9B2D9CD-06E6-49F7-9E1B-3624A92AE258}"/>
              </a:ext>
            </a:extLst>
          </p:cNvPr>
          <p:cNvSpPr txBox="1"/>
          <p:nvPr/>
        </p:nvSpPr>
        <p:spPr>
          <a:xfrm>
            <a:off x="3338321" y="3642734"/>
            <a:ext cx="2082800" cy="307777"/>
          </a:xfrm>
          <a:prstGeom prst="rect">
            <a:avLst/>
          </a:prstGeom>
          <a:noFill/>
        </p:spPr>
        <p:txBody>
          <a:bodyPr wrap="square" rtlCol="0">
            <a:spAutoFit/>
          </a:bodyPr>
          <a:lstStyle/>
          <a:p>
            <a:pPr algn="ctr"/>
            <a:r>
              <a:rPr lang="en-US" sz="1400" dirty="0"/>
              <a:t>Follow up activity</a:t>
            </a:r>
          </a:p>
        </p:txBody>
      </p:sp>
      <p:sp>
        <p:nvSpPr>
          <p:cNvPr id="23" name="TextBox 22">
            <a:extLst>
              <a:ext uri="{FF2B5EF4-FFF2-40B4-BE49-F238E27FC236}">
                <a16:creationId xmlns:a16="http://schemas.microsoft.com/office/drawing/2014/main" id="{B961C1DB-491A-450C-8FC0-1EEAF0B980B1}"/>
              </a:ext>
            </a:extLst>
          </p:cNvPr>
          <p:cNvSpPr txBox="1"/>
          <p:nvPr/>
        </p:nvSpPr>
        <p:spPr>
          <a:xfrm>
            <a:off x="5545203" y="3658559"/>
            <a:ext cx="2082800" cy="307777"/>
          </a:xfrm>
          <a:prstGeom prst="rect">
            <a:avLst/>
          </a:prstGeom>
          <a:noFill/>
        </p:spPr>
        <p:txBody>
          <a:bodyPr wrap="square" rtlCol="0">
            <a:spAutoFit/>
          </a:bodyPr>
          <a:lstStyle/>
          <a:p>
            <a:pPr algn="ctr"/>
            <a:r>
              <a:rPr lang="en-US" sz="1400" dirty="0"/>
              <a:t>Posted on social media</a:t>
            </a:r>
          </a:p>
        </p:txBody>
      </p:sp>
      <p:graphicFrame>
        <p:nvGraphicFramePr>
          <p:cNvPr id="33" name="Chart 32">
            <a:extLst>
              <a:ext uri="{FF2B5EF4-FFF2-40B4-BE49-F238E27FC236}">
                <a16:creationId xmlns:a16="http://schemas.microsoft.com/office/drawing/2014/main" id="{9AD1E62C-9022-4BF1-956F-5B1984656595}"/>
              </a:ext>
            </a:extLst>
          </p:cNvPr>
          <p:cNvGraphicFramePr>
            <a:graphicFrameLocks/>
          </p:cNvGraphicFramePr>
          <p:nvPr>
            <p:extLst>
              <p:ext uri="{D42A27DB-BD31-4B8C-83A1-F6EECF244321}">
                <p14:modId xmlns:p14="http://schemas.microsoft.com/office/powerpoint/2010/main" val="889514095"/>
              </p:ext>
            </p:extLst>
          </p:nvPr>
        </p:nvGraphicFramePr>
        <p:xfrm>
          <a:off x="8422132" y="3415465"/>
          <a:ext cx="3376613" cy="2829214"/>
        </p:xfrm>
        <a:graphic>
          <a:graphicData uri="http://schemas.openxmlformats.org/drawingml/2006/chart">
            <c:chart xmlns:c="http://schemas.openxmlformats.org/drawingml/2006/chart" xmlns:r="http://schemas.openxmlformats.org/officeDocument/2006/relationships" r:id="rId5"/>
          </a:graphicData>
        </a:graphic>
      </p:graphicFrame>
      <p:pic>
        <p:nvPicPr>
          <p:cNvPr id="3" name="Picture 2">
            <a:extLst>
              <a:ext uri="{FF2B5EF4-FFF2-40B4-BE49-F238E27FC236}">
                <a16:creationId xmlns:a16="http://schemas.microsoft.com/office/drawing/2014/main" id="{DD361024-9ECA-4448-8B41-BD26CB488805}"/>
              </a:ext>
            </a:extLst>
          </p:cNvPr>
          <p:cNvPicPr>
            <a:picLocks noChangeAspect="1"/>
          </p:cNvPicPr>
          <p:nvPr/>
        </p:nvPicPr>
        <p:blipFill>
          <a:blip r:embed="rId6"/>
          <a:stretch>
            <a:fillRect/>
          </a:stretch>
        </p:blipFill>
        <p:spPr>
          <a:xfrm>
            <a:off x="8853545" y="1047124"/>
            <a:ext cx="1928684" cy="1853909"/>
          </a:xfrm>
          <a:prstGeom prst="rect">
            <a:avLst/>
          </a:prstGeom>
        </p:spPr>
      </p:pic>
    </p:spTree>
    <p:extLst>
      <p:ext uri="{BB962C8B-B14F-4D97-AF65-F5344CB8AC3E}">
        <p14:creationId xmlns:p14="http://schemas.microsoft.com/office/powerpoint/2010/main" val="39912873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8" name="Chart 127">
            <a:extLst>
              <a:ext uri="{FF2B5EF4-FFF2-40B4-BE49-F238E27FC236}">
                <a16:creationId xmlns:a16="http://schemas.microsoft.com/office/drawing/2014/main" id="{0EF69CCF-47F2-4F2C-8F7D-34105115107C}"/>
              </a:ext>
            </a:extLst>
          </p:cNvPr>
          <p:cNvGraphicFramePr/>
          <p:nvPr>
            <p:extLst>
              <p:ext uri="{D42A27DB-BD31-4B8C-83A1-F6EECF244321}">
                <p14:modId xmlns:p14="http://schemas.microsoft.com/office/powerpoint/2010/main" val="3264471512"/>
              </p:ext>
            </p:extLst>
          </p:nvPr>
        </p:nvGraphicFramePr>
        <p:xfrm>
          <a:off x="754035" y="3413279"/>
          <a:ext cx="5341965" cy="226567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6" name="Chart 25">
            <a:extLst>
              <a:ext uri="{FF2B5EF4-FFF2-40B4-BE49-F238E27FC236}">
                <a16:creationId xmlns:a16="http://schemas.microsoft.com/office/drawing/2014/main" id="{2B112839-3FC1-434A-8FDB-F0FE39941DDB}"/>
              </a:ext>
            </a:extLst>
          </p:cNvPr>
          <p:cNvGraphicFramePr/>
          <p:nvPr>
            <p:extLst>
              <p:ext uri="{D42A27DB-BD31-4B8C-83A1-F6EECF244321}">
                <p14:modId xmlns:p14="http://schemas.microsoft.com/office/powerpoint/2010/main" val="2585595830"/>
              </p:ext>
            </p:extLst>
          </p:nvPr>
        </p:nvGraphicFramePr>
        <p:xfrm>
          <a:off x="6534614" y="559057"/>
          <a:ext cx="4944239" cy="237272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7" name="Chart 26">
            <a:extLst>
              <a:ext uri="{FF2B5EF4-FFF2-40B4-BE49-F238E27FC236}">
                <a16:creationId xmlns:a16="http://schemas.microsoft.com/office/drawing/2014/main" id="{4283002C-5E5F-4CC5-83EE-6FCA0F3C238C}"/>
              </a:ext>
            </a:extLst>
          </p:cNvPr>
          <p:cNvGraphicFramePr/>
          <p:nvPr>
            <p:extLst>
              <p:ext uri="{D42A27DB-BD31-4B8C-83A1-F6EECF244321}">
                <p14:modId xmlns:p14="http://schemas.microsoft.com/office/powerpoint/2010/main" val="162674795"/>
              </p:ext>
            </p:extLst>
          </p:nvPr>
        </p:nvGraphicFramePr>
        <p:xfrm>
          <a:off x="761734" y="674770"/>
          <a:ext cx="5334266" cy="225701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Chart 27">
            <a:extLst>
              <a:ext uri="{FF2B5EF4-FFF2-40B4-BE49-F238E27FC236}">
                <a16:creationId xmlns:a16="http://schemas.microsoft.com/office/drawing/2014/main" id="{18DB02BE-6893-41AE-A1DE-D0462D2AEFAF}"/>
              </a:ext>
            </a:extLst>
          </p:cNvPr>
          <p:cNvGraphicFramePr/>
          <p:nvPr>
            <p:extLst>
              <p:ext uri="{D42A27DB-BD31-4B8C-83A1-F6EECF244321}">
                <p14:modId xmlns:p14="http://schemas.microsoft.com/office/powerpoint/2010/main" val="635451833"/>
              </p:ext>
            </p:extLst>
          </p:nvPr>
        </p:nvGraphicFramePr>
        <p:xfrm>
          <a:off x="6633910" y="3422934"/>
          <a:ext cx="5082571" cy="2458712"/>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081816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4294967295"/>
            <p:extLst>
              <p:ext uri="{D42A27DB-BD31-4B8C-83A1-F6EECF244321}">
                <p14:modId xmlns:p14="http://schemas.microsoft.com/office/powerpoint/2010/main" val="1880151726"/>
              </p:ext>
            </p:extLst>
          </p:nvPr>
        </p:nvGraphicFramePr>
        <p:xfrm>
          <a:off x="518159" y="3531731"/>
          <a:ext cx="6045798" cy="235486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ontent Placeholder 3">
            <a:extLst>
              <a:ext uri="{FF2B5EF4-FFF2-40B4-BE49-F238E27FC236}">
                <a16:creationId xmlns:a16="http://schemas.microsoft.com/office/drawing/2014/main" id="{7FF898E6-4504-4C27-BBF7-23AD899AAE76}"/>
              </a:ext>
            </a:extLst>
          </p:cNvPr>
          <p:cNvGraphicFramePr>
            <a:graphicFrameLocks/>
          </p:cNvGraphicFramePr>
          <p:nvPr>
            <p:extLst>
              <p:ext uri="{D42A27DB-BD31-4B8C-83A1-F6EECF244321}">
                <p14:modId xmlns:p14="http://schemas.microsoft.com/office/powerpoint/2010/main" val="1922005395"/>
              </p:ext>
            </p:extLst>
          </p:nvPr>
        </p:nvGraphicFramePr>
        <p:xfrm>
          <a:off x="518159" y="768809"/>
          <a:ext cx="6045798" cy="235486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040511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hart 11"/>
          <p:cNvGraphicFramePr/>
          <p:nvPr>
            <p:extLst>
              <p:ext uri="{D42A27DB-BD31-4B8C-83A1-F6EECF244321}">
                <p14:modId xmlns:p14="http://schemas.microsoft.com/office/powerpoint/2010/main" val="2433559612"/>
              </p:ext>
            </p:extLst>
          </p:nvPr>
        </p:nvGraphicFramePr>
        <p:xfrm>
          <a:off x="1581127" y="573938"/>
          <a:ext cx="9029746" cy="541866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756012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 name="Chart 32">
            <a:extLst>
              <a:ext uri="{FF2B5EF4-FFF2-40B4-BE49-F238E27FC236}">
                <a16:creationId xmlns:a16="http://schemas.microsoft.com/office/drawing/2014/main" id="{9AD1E62C-9022-4BF1-956F-5B1984656595}"/>
              </a:ext>
            </a:extLst>
          </p:cNvPr>
          <p:cNvGraphicFramePr>
            <a:graphicFrameLocks/>
          </p:cNvGraphicFramePr>
          <p:nvPr>
            <p:extLst>
              <p:ext uri="{D42A27DB-BD31-4B8C-83A1-F6EECF244321}">
                <p14:modId xmlns:p14="http://schemas.microsoft.com/office/powerpoint/2010/main" val="562193357"/>
              </p:ext>
            </p:extLst>
          </p:nvPr>
        </p:nvGraphicFramePr>
        <p:xfrm>
          <a:off x="2642703" y="773639"/>
          <a:ext cx="6906594" cy="578154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880575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BE5D28B-E88C-46B1-92FC-C598B4902999}"/>
              </a:ext>
            </a:extLst>
          </p:cNvPr>
          <p:cNvGraphicFramePr>
            <a:graphicFrameLocks/>
          </p:cNvGraphicFramePr>
          <p:nvPr>
            <p:extLst>
              <p:ext uri="{D42A27DB-BD31-4B8C-83A1-F6EECF244321}">
                <p14:modId xmlns:p14="http://schemas.microsoft.com/office/powerpoint/2010/main" val="1175483346"/>
              </p:ext>
            </p:extLst>
          </p:nvPr>
        </p:nvGraphicFramePr>
        <p:xfrm>
          <a:off x="2795239" y="435284"/>
          <a:ext cx="6601522" cy="278741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a:extLst>
              <a:ext uri="{FF2B5EF4-FFF2-40B4-BE49-F238E27FC236}">
                <a16:creationId xmlns:a16="http://schemas.microsoft.com/office/drawing/2014/main" id="{2C0D39AA-E3F5-4270-B5AC-587AC5188E40}"/>
              </a:ext>
            </a:extLst>
          </p:cNvPr>
          <p:cNvGraphicFramePr>
            <a:graphicFrameLocks/>
          </p:cNvGraphicFramePr>
          <p:nvPr>
            <p:extLst>
              <p:ext uri="{D42A27DB-BD31-4B8C-83A1-F6EECF244321}">
                <p14:modId xmlns:p14="http://schemas.microsoft.com/office/powerpoint/2010/main" val="1932630617"/>
              </p:ext>
            </p:extLst>
          </p:nvPr>
        </p:nvGraphicFramePr>
        <p:xfrm>
          <a:off x="2795239" y="3741234"/>
          <a:ext cx="6601522" cy="278741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362293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A2A1F9-5757-47B5-B5AB-C90260278F92}"/>
              </a:ext>
            </a:extLst>
          </p:cNvPr>
          <p:cNvSpPr txBox="1"/>
          <p:nvPr/>
        </p:nvSpPr>
        <p:spPr>
          <a:xfrm>
            <a:off x="1027611" y="339634"/>
            <a:ext cx="10563498" cy="461665"/>
          </a:xfrm>
          <a:prstGeom prst="rect">
            <a:avLst/>
          </a:prstGeom>
          <a:noFill/>
        </p:spPr>
        <p:txBody>
          <a:bodyPr wrap="square" rtlCol="0">
            <a:spAutoFit/>
          </a:bodyPr>
          <a:lstStyle/>
          <a:p>
            <a:r>
              <a:rPr lang="en-US" sz="2400" b="1" dirty="0">
                <a:solidFill>
                  <a:schemeClr val="accent4"/>
                </a:solidFill>
                <a:ea typeface="Calibri" charset="0"/>
                <a:cs typeface="Calibri" charset="0"/>
              </a:rPr>
              <a:t>How to use </a:t>
            </a:r>
            <a:r>
              <a:rPr lang="en-US" sz="2400" dirty="0">
                <a:solidFill>
                  <a:schemeClr val="accent4"/>
                </a:solidFill>
                <a:ea typeface="Calibri" charset="0"/>
                <a:cs typeface="Calibri" charset="0"/>
              </a:rPr>
              <a:t>these templates.</a:t>
            </a:r>
          </a:p>
        </p:txBody>
      </p:sp>
      <p:cxnSp>
        <p:nvCxnSpPr>
          <p:cNvPr id="7" name="Straight Connector 6">
            <a:extLst>
              <a:ext uri="{FF2B5EF4-FFF2-40B4-BE49-F238E27FC236}">
                <a16:creationId xmlns:a16="http://schemas.microsoft.com/office/drawing/2014/main" id="{5CE466C3-C531-4E64-9493-753C225436BC}"/>
              </a:ext>
            </a:extLst>
          </p:cNvPr>
          <p:cNvCxnSpPr/>
          <p:nvPr/>
        </p:nvCxnSpPr>
        <p:spPr>
          <a:xfrm>
            <a:off x="1088938" y="739744"/>
            <a:ext cx="1025961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A40FDF4-0134-478F-A62C-01127C9CE58E}"/>
              </a:ext>
            </a:extLst>
          </p:cNvPr>
          <p:cNvSpPr txBox="1"/>
          <p:nvPr/>
        </p:nvSpPr>
        <p:spPr>
          <a:xfrm>
            <a:off x="1088938" y="1139855"/>
            <a:ext cx="7236915" cy="5324535"/>
          </a:xfrm>
          <a:prstGeom prst="rect">
            <a:avLst/>
          </a:prstGeom>
          <a:noFill/>
        </p:spPr>
        <p:txBody>
          <a:bodyPr wrap="square" rtlCol="0">
            <a:spAutoFit/>
          </a:bodyPr>
          <a:lstStyle/>
          <a:p>
            <a:r>
              <a:rPr lang="en-US" sz="2000" dirty="0">
                <a:ea typeface="Calibri" charset="0"/>
                <a:cs typeface="Calibri" charset="0"/>
              </a:rPr>
              <a:t>The following templates have been provided to enable you to develop graphs, charts, tables, and other visual displays.</a:t>
            </a:r>
          </a:p>
          <a:p>
            <a:endParaRPr lang="en-US" sz="2000" dirty="0">
              <a:ea typeface="Calibri" charset="0"/>
              <a:cs typeface="Calibri" charset="0"/>
            </a:endParaRPr>
          </a:p>
          <a:p>
            <a:r>
              <a:rPr lang="en-US" sz="2000" dirty="0">
                <a:ea typeface="Calibri" charset="0"/>
                <a:cs typeface="Calibri" charset="0"/>
              </a:rPr>
              <a:t>As you consider which display to use, think about:</a:t>
            </a:r>
          </a:p>
          <a:p>
            <a:pPr marL="285750" indent="-285750">
              <a:buFont typeface="Arial" panose="020B0604020202020204" pitchFamily="34" charset="0"/>
              <a:buChar char="•"/>
            </a:pPr>
            <a:r>
              <a:rPr lang="en-US" sz="2000" b="1" dirty="0">
                <a:ea typeface="Calibri" charset="0"/>
                <a:cs typeface="Calibri" charset="0"/>
              </a:rPr>
              <a:t>Your audience</a:t>
            </a:r>
            <a:r>
              <a:rPr lang="en-US" sz="2000" dirty="0">
                <a:ea typeface="Calibri" charset="0"/>
                <a:cs typeface="Calibri" charset="0"/>
              </a:rPr>
              <a:t>: what will communicate your message effectively?</a:t>
            </a:r>
          </a:p>
          <a:p>
            <a:pPr marL="285750" indent="-285750">
              <a:buFont typeface="Arial" panose="020B0604020202020204" pitchFamily="34" charset="0"/>
              <a:buChar char="•"/>
            </a:pPr>
            <a:r>
              <a:rPr lang="en-US" sz="2000" b="1" dirty="0">
                <a:ea typeface="Calibri" charset="0"/>
                <a:cs typeface="Calibri" charset="0"/>
              </a:rPr>
              <a:t>Your data: </a:t>
            </a:r>
            <a:r>
              <a:rPr lang="en-US" sz="2000" dirty="0">
                <a:ea typeface="Calibri" charset="0"/>
                <a:cs typeface="Calibri" charset="0"/>
              </a:rPr>
              <a:t>what is the story you want to communicate?</a:t>
            </a:r>
          </a:p>
          <a:p>
            <a:pPr marL="285750" indent="-285750">
              <a:buFont typeface="Arial" panose="020B0604020202020204" pitchFamily="34" charset="0"/>
              <a:buChar char="•"/>
            </a:pPr>
            <a:r>
              <a:rPr lang="en-US" sz="2000" b="1" dirty="0">
                <a:ea typeface="Calibri" charset="0"/>
                <a:cs typeface="Calibri" charset="0"/>
              </a:rPr>
              <a:t>Precision: </a:t>
            </a:r>
            <a:r>
              <a:rPr lang="en-US" sz="2000" dirty="0">
                <a:ea typeface="Calibri" charset="0"/>
                <a:cs typeface="Calibri" charset="0"/>
              </a:rPr>
              <a:t>how precise does the visual form need to be? Lines and bars are very precise, while bubbles, pies, and the saturation of hues are less precise.</a:t>
            </a:r>
          </a:p>
          <a:p>
            <a:pPr marL="285750" indent="-285750">
              <a:buFont typeface="Arial" panose="020B0604020202020204" pitchFamily="34" charset="0"/>
              <a:buChar char="•"/>
            </a:pPr>
            <a:r>
              <a:rPr lang="en-US" sz="2000" b="1" dirty="0">
                <a:ea typeface="Calibri" charset="0"/>
                <a:cs typeface="Calibri" charset="0"/>
              </a:rPr>
              <a:t>Product: </a:t>
            </a:r>
            <a:r>
              <a:rPr lang="en-US" sz="2000" dirty="0">
                <a:ea typeface="Calibri" charset="0"/>
                <a:cs typeface="Calibri" charset="0"/>
              </a:rPr>
              <a:t>where will the display be used? Sometimes when choosing between display, selecting one to add visual interest and diversity is a driver in the decision process.</a:t>
            </a:r>
          </a:p>
          <a:p>
            <a:pPr marL="285750" indent="-285750">
              <a:buFont typeface="Arial" panose="020B0604020202020204" pitchFamily="34" charset="0"/>
              <a:buChar char="•"/>
            </a:pPr>
            <a:endParaRPr lang="en-US" sz="2000" b="1" dirty="0">
              <a:ea typeface="Calibri" charset="0"/>
              <a:cs typeface="Calibri" charset="0"/>
            </a:endParaRPr>
          </a:p>
          <a:p>
            <a:r>
              <a:rPr lang="en-US" sz="2000" dirty="0">
                <a:ea typeface="Calibri" charset="0"/>
                <a:cs typeface="Calibri" charset="0"/>
              </a:rPr>
              <a:t>All templates have editable data embedded in the PowerPoint deck, and can be used as a starting point – adapt to your own needs!</a:t>
            </a:r>
          </a:p>
        </p:txBody>
      </p:sp>
    </p:spTree>
    <p:extLst>
      <p:ext uri="{BB962C8B-B14F-4D97-AF65-F5344CB8AC3E}">
        <p14:creationId xmlns:p14="http://schemas.microsoft.com/office/powerpoint/2010/main" val="9880117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6829220-C1E6-4F8F-8BD0-337EB3E952C6}"/>
              </a:ext>
            </a:extLst>
          </p:cNvPr>
          <p:cNvGrpSpPr/>
          <p:nvPr/>
        </p:nvGrpSpPr>
        <p:grpSpPr>
          <a:xfrm>
            <a:off x="3206281" y="652125"/>
            <a:ext cx="5779437" cy="5361399"/>
            <a:chOff x="6461760" y="931824"/>
            <a:chExt cx="4559232" cy="4387380"/>
          </a:xfrm>
        </p:grpSpPr>
        <p:graphicFrame>
          <p:nvGraphicFramePr>
            <p:cNvPr id="15" name="Chart 14">
              <a:extLst>
                <a:ext uri="{FF2B5EF4-FFF2-40B4-BE49-F238E27FC236}">
                  <a16:creationId xmlns:a16="http://schemas.microsoft.com/office/drawing/2014/main" id="{57C502C4-9658-1549-A678-03A388168D20}"/>
                </a:ext>
              </a:extLst>
            </p:cNvPr>
            <p:cNvGraphicFramePr/>
            <p:nvPr>
              <p:extLst>
                <p:ext uri="{D42A27DB-BD31-4B8C-83A1-F6EECF244321}">
                  <p14:modId xmlns:p14="http://schemas.microsoft.com/office/powerpoint/2010/main" val="3222129569"/>
                </p:ext>
              </p:extLst>
            </p:nvPr>
          </p:nvGraphicFramePr>
          <p:xfrm>
            <a:off x="6461760" y="931824"/>
            <a:ext cx="4559232" cy="43873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a:extLst>
                <a:ext uri="{FF2B5EF4-FFF2-40B4-BE49-F238E27FC236}">
                  <a16:creationId xmlns:a16="http://schemas.microsoft.com/office/drawing/2014/main" id="{A1CDACAC-C16B-074D-A7B8-44CA6481DCEA}"/>
                </a:ext>
              </a:extLst>
            </p:cNvPr>
            <p:cNvGraphicFramePr/>
            <p:nvPr>
              <p:extLst>
                <p:ext uri="{D42A27DB-BD31-4B8C-83A1-F6EECF244321}">
                  <p14:modId xmlns:p14="http://schemas.microsoft.com/office/powerpoint/2010/main" val="2464526299"/>
                </p:ext>
              </p:extLst>
            </p:nvPr>
          </p:nvGraphicFramePr>
          <p:xfrm>
            <a:off x="6936067" y="1271438"/>
            <a:ext cx="4052651" cy="3784657"/>
          </p:xfrm>
          <a:graphic>
            <a:graphicData uri="http://schemas.openxmlformats.org/drawingml/2006/chart">
              <c:chart xmlns:c="http://schemas.openxmlformats.org/drawingml/2006/chart" xmlns:r="http://schemas.openxmlformats.org/officeDocument/2006/relationships" r:id="rId4"/>
            </a:graphicData>
          </a:graphic>
        </p:graphicFrame>
      </p:grpSp>
    </p:spTree>
    <p:extLst>
      <p:ext uri="{BB962C8B-B14F-4D97-AF65-F5344CB8AC3E}">
        <p14:creationId xmlns:p14="http://schemas.microsoft.com/office/powerpoint/2010/main" val="16534579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2" name="Table 131">
            <a:extLst>
              <a:ext uri="{FF2B5EF4-FFF2-40B4-BE49-F238E27FC236}">
                <a16:creationId xmlns:a16="http://schemas.microsoft.com/office/drawing/2014/main" id="{39A8BBA4-A037-4F04-B963-B7B6260207AA}"/>
              </a:ext>
            </a:extLst>
          </p:cNvPr>
          <p:cNvGraphicFramePr>
            <a:graphicFrameLocks noGrp="1"/>
          </p:cNvGraphicFramePr>
          <p:nvPr>
            <p:extLst>
              <p:ext uri="{D42A27DB-BD31-4B8C-83A1-F6EECF244321}">
                <p14:modId xmlns:p14="http://schemas.microsoft.com/office/powerpoint/2010/main" val="1770102084"/>
              </p:ext>
            </p:extLst>
          </p:nvPr>
        </p:nvGraphicFramePr>
        <p:xfrm>
          <a:off x="2751023" y="1136854"/>
          <a:ext cx="2082800" cy="1781300"/>
        </p:xfrm>
        <a:graphic>
          <a:graphicData uri="http://schemas.openxmlformats.org/drawingml/2006/table">
            <a:tbl>
              <a:tblPr firstRow="1" bandRow="1">
                <a:tableStyleId>{5C22544A-7EE6-4342-B048-85BDC9FD1C3A}</a:tableStyleId>
              </a:tblPr>
              <a:tblGrid>
                <a:gridCol w="208280">
                  <a:extLst>
                    <a:ext uri="{9D8B030D-6E8A-4147-A177-3AD203B41FA5}">
                      <a16:colId xmlns:a16="http://schemas.microsoft.com/office/drawing/2014/main" val="368367087"/>
                    </a:ext>
                  </a:extLst>
                </a:gridCol>
                <a:gridCol w="208280">
                  <a:extLst>
                    <a:ext uri="{9D8B030D-6E8A-4147-A177-3AD203B41FA5}">
                      <a16:colId xmlns:a16="http://schemas.microsoft.com/office/drawing/2014/main" val="1690725044"/>
                    </a:ext>
                  </a:extLst>
                </a:gridCol>
                <a:gridCol w="208280">
                  <a:extLst>
                    <a:ext uri="{9D8B030D-6E8A-4147-A177-3AD203B41FA5}">
                      <a16:colId xmlns:a16="http://schemas.microsoft.com/office/drawing/2014/main" val="4160195057"/>
                    </a:ext>
                  </a:extLst>
                </a:gridCol>
                <a:gridCol w="208280">
                  <a:extLst>
                    <a:ext uri="{9D8B030D-6E8A-4147-A177-3AD203B41FA5}">
                      <a16:colId xmlns:a16="http://schemas.microsoft.com/office/drawing/2014/main" val="1889366465"/>
                    </a:ext>
                  </a:extLst>
                </a:gridCol>
                <a:gridCol w="208280">
                  <a:extLst>
                    <a:ext uri="{9D8B030D-6E8A-4147-A177-3AD203B41FA5}">
                      <a16:colId xmlns:a16="http://schemas.microsoft.com/office/drawing/2014/main" val="3004411511"/>
                    </a:ext>
                  </a:extLst>
                </a:gridCol>
                <a:gridCol w="208280">
                  <a:extLst>
                    <a:ext uri="{9D8B030D-6E8A-4147-A177-3AD203B41FA5}">
                      <a16:colId xmlns:a16="http://schemas.microsoft.com/office/drawing/2014/main" val="1697303374"/>
                    </a:ext>
                  </a:extLst>
                </a:gridCol>
                <a:gridCol w="208280">
                  <a:extLst>
                    <a:ext uri="{9D8B030D-6E8A-4147-A177-3AD203B41FA5}">
                      <a16:colId xmlns:a16="http://schemas.microsoft.com/office/drawing/2014/main" val="3951478774"/>
                    </a:ext>
                  </a:extLst>
                </a:gridCol>
                <a:gridCol w="208280">
                  <a:extLst>
                    <a:ext uri="{9D8B030D-6E8A-4147-A177-3AD203B41FA5}">
                      <a16:colId xmlns:a16="http://schemas.microsoft.com/office/drawing/2014/main" val="2718306549"/>
                    </a:ext>
                  </a:extLst>
                </a:gridCol>
                <a:gridCol w="208280">
                  <a:extLst>
                    <a:ext uri="{9D8B030D-6E8A-4147-A177-3AD203B41FA5}">
                      <a16:colId xmlns:a16="http://schemas.microsoft.com/office/drawing/2014/main" val="717264967"/>
                    </a:ext>
                  </a:extLst>
                </a:gridCol>
                <a:gridCol w="208280">
                  <a:extLst>
                    <a:ext uri="{9D8B030D-6E8A-4147-A177-3AD203B41FA5}">
                      <a16:colId xmlns:a16="http://schemas.microsoft.com/office/drawing/2014/main" val="2859203490"/>
                    </a:ext>
                  </a:extLst>
                </a:gridCol>
              </a:tblGrid>
              <a:tr h="178130">
                <a:tc>
                  <a:txBody>
                    <a:bodyPr/>
                    <a:lstStyle/>
                    <a:p>
                      <a:endParaRPr lang="en-US" sz="200" dirty="0"/>
                    </a:p>
                  </a:txBody>
                  <a:tcP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95648360"/>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6394409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466062041"/>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809217206"/>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90324371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67964197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16666848"/>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176154272"/>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70922680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solidFill>
                      <a:schemeClr val="accent4"/>
                    </a:solidFill>
                  </a:tcPr>
                </a:tc>
                <a:extLst>
                  <a:ext uri="{0D108BD9-81ED-4DB2-BD59-A6C34878D82A}">
                    <a16:rowId xmlns:a16="http://schemas.microsoft.com/office/drawing/2014/main" val="2940410113"/>
                  </a:ext>
                </a:extLst>
              </a:tr>
            </a:tbl>
          </a:graphicData>
        </a:graphic>
      </p:graphicFrame>
      <p:sp>
        <p:nvSpPr>
          <p:cNvPr id="133" name="TextBox 132">
            <a:extLst>
              <a:ext uri="{FF2B5EF4-FFF2-40B4-BE49-F238E27FC236}">
                <a16:creationId xmlns:a16="http://schemas.microsoft.com/office/drawing/2014/main" id="{3B25A25A-12A8-4E75-BF77-93959762BE5F}"/>
              </a:ext>
            </a:extLst>
          </p:cNvPr>
          <p:cNvSpPr txBox="1"/>
          <p:nvPr/>
        </p:nvSpPr>
        <p:spPr>
          <a:xfrm>
            <a:off x="2948752" y="1473506"/>
            <a:ext cx="1885071" cy="1107996"/>
          </a:xfrm>
          <a:prstGeom prst="rect">
            <a:avLst/>
          </a:prstGeom>
          <a:noFill/>
        </p:spPr>
        <p:txBody>
          <a:bodyPr wrap="square" rtlCol="0">
            <a:spAutoFit/>
          </a:bodyPr>
          <a:lstStyle/>
          <a:p>
            <a:r>
              <a:rPr lang="en-US" sz="6600" b="1" dirty="0">
                <a:solidFill>
                  <a:schemeClr val="bg1"/>
                </a:solidFill>
              </a:rPr>
              <a:t>81%</a:t>
            </a:r>
          </a:p>
        </p:txBody>
      </p:sp>
      <p:graphicFrame>
        <p:nvGraphicFramePr>
          <p:cNvPr id="17" name="Table 16">
            <a:extLst>
              <a:ext uri="{FF2B5EF4-FFF2-40B4-BE49-F238E27FC236}">
                <a16:creationId xmlns:a16="http://schemas.microsoft.com/office/drawing/2014/main" id="{C1DE98EB-C2A9-4FC9-8B52-2FE0D5297D58}"/>
              </a:ext>
            </a:extLst>
          </p:cNvPr>
          <p:cNvGraphicFramePr>
            <a:graphicFrameLocks noGrp="1"/>
          </p:cNvGraphicFramePr>
          <p:nvPr>
            <p:extLst>
              <p:ext uri="{D42A27DB-BD31-4B8C-83A1-F6EECF244321}">
                <p14:modId xmlns:p14="http://schemas.microsoft.com/office/powerpoint/2010/main" val="1944657370"/>
              </p:ext>
            </p:extLst>
          </p:nvPr>
        </p:nvGraphicFramePr>
        <p:xfrm>
          <a:off x="4989398" y="1140697"/>
          <a:ext cx="2082800" cy="1781300"/>
        </p:xfrm>
        <a:graphic>
          <a:graphicData uri="http://schemas.openxmlformats.org/drawingml/2006/table">
            <a:tbl>
              <a:tblPr firstRow="1" bandRow="1">
                <a:tableStyleId>{5C22544A-7EE6-4342-B048-85BDC9FD1C3A}</a:tableStyleId>
              </a:tblPr>
              <a:tblGrid>
                <a:gridCol w="208280">
                  <a:extLst>
                    <a:ext uri="{9D8B030D-6E8A-4147-A177-3AD203B41FA5}">
                      <a16:colId xmlns:a16="http://schemas.microsoft.com/office/drawing/2014/main" val="368367087"/>
                    </a:ext>
                  </a:extLst>
                </a:gridCol>
                <a:gridCol w="208280">
                  <a:extLst>
                    <a:ext uri="{9D8B030D-6E8A-4147-A177-3AD203B41FA5}">
                      <a16:colId xmlns:a16="http://schemas.microsoft.com/office/drawing/2014/main" val="1690725044"/>
                    </a:ext>
                  </a:extLst>
                </a:gridCol>
                <a:gridCol w="208280">
                  <a:extLst>
                    <a:ext uri="{9D8B030D-6E8A-4147-A177-3AD203B41FA5}">
                      <a16:colId xmlns:a16="http://schemas.microsoft.com/office/drawing/2014/main" val="4160195057"/>
                    </a:ext>
                  </a:extLst>
                </a:gridCol>
                <a:gridCol w="208280">
                  <a:extLst>
                    <a:ext uri="{9D8B030D-6E8A-4147-A177-3AD203B41FA5}">
                      <a16:colId xmlns:a16="http://schemas.microsoft.com/office/drawing/2014/main" val="1889366465"/>
                    </a:ext>
                  </a:extLst>
                </a:gridCol>
                <a:gridCol w="208280">
                  <a:extLst>
                    <a:ext uri="{9D8B030D-6E8A-4147-A177-3AD203B41FA5}">
                      <a16:colId xmlns:a16="http://schemas.microsoft.com/office/drawing/2014/main" val="3004411511"/>
                    </a:ext>
                  </a:extLst>
                </a:gridCol>
                <a:gridCol w="208280">
                  <a:extLst>
                    <a:ext uri="{9D8B030D-6E8A-4147-A177-3AD203B41FA5}">
                      <a16:colId xmlns:a16="http://schemas.microsoft.com/office/drawing/2014/main" val="1697303374"/>
                    </a:ext>
                  </a:extLst>
                </a:gridCol>
                <a:gridCol w="208280">
                  <a:extLst>
                    <a:ext uri="{9D8B030D-6E8A-4147-A177-3AD203B41FA5}">
                      <a16:colId xmlns:a16="http://schemas.microsoft.com/office/drawing/2014/main" val="3951478774"/>
                    </a:ext>
                  </a:extLst>
                </a:gridCol>
                <a:gridCol w="208280">
                  <a:extLst>
                    <a:ext uri="{9D8B030D-6E8A-4147-A177-3AD203B41FA5}">
                      <a16:colId xmlns:a16="http://schemas.microsoft.com/office/drawing/2014/main" val="2718306549"/>
                    </a:ext>
                  </a:extLst>
                </a:gridCol>
                <a:gridCol w="208280">
                  <a:extLst>
                    <a:ext uri="{9D8B030D-6E8A-4147-A177-3AD203B41FA5}">
                      <a16:colId xmlns:a16="http://schemas.microsoft.com/office/drawing/2014/main" val="717264967"/>
                    </a:ext>
                  </a:extLst>
                </a:gridCol>
                <a:gridCol w="208280">
                  <a:extLst>
                    <a:ext uri="{9D8B030D-6E8A-4147-A177-3AD203B41FA5}">
                      <a16:colId xmlns:a16="http://schemas.microsoft.com/office/drawing/2014/main" val="2859203490"/>
                    </a:ext>
                  </a:extLst>
                </a:gridCol>
              </a:tblGrid>
              <a:tr h="178130">
                <a:tc>
                  <a:txBody>
                    <a:bodyPr/>
                    <a:lstStyle/>
                    <a:p>
                      <a:endParaRPr lang="en-US" sz="200" dirty="0"/>
                    </a:p>
                  </a:txBody>
                  <a:tcP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95648360"/>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6394409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466062041"/>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809217206"/>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903243714"/>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67964197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16666848"/>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176154272"/>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70922680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solidFill>
                      <a:schemeClr val="accent4"/>
                    </a:solidFill>
                  </a:tcPr>
                </a:tc>
                <a:extLst>
                  <a:ext uri="{0D108BD9-81ED-4DB2-BD59-A6C34878D82A}">
                    <a16:rowId xmlns:a16="http://schemas.microsoft.com/office/drawing/2014/main" val="2940410113"/>
                  </a:ext>
                </a:extLst>
              </a:tr>
            </a:tbl>
          </a:graphicData>
        </a:graphic>
      </p:graphicFrame>
      <p:graphicFrame>
        <p:nvGraphicFramePr>
          <p:cNvPr id="18" name="Table 17">
            <a:extLst>
              <a:ext uri="{FF2B5EF4-FFF2-40B4-BE49-F238E27FC236}">
                <a16:creationId xmlns:a16="http://schemas.microsoft.com/office/drawing/2014/main" id="{D132E6CA-63A7-45F1-81D4-877CACA9EA53}"/>
              </a:ext>
            </a:extLst>
          </p:cNvPr>
          <p:cNvGraphicFramePr>
            <a:graphicFrameLocks noGrp="1"/>
          </p:cNvGraphicFramePr>
          <p:nvPr>
            <p:extLst>
              <p:ext uri="{D42A27DB-BD31-4B8C-83A1-F6EECF244321}">
                <p14:modId xmlns:p14="http://schemas.microsoft.com/office/powerpoint/2010/main" val="741157203"/>
              </p:ext>
            </p:extLst>
          </p:nvPr>
        </p:nvGraphicFramePr>
        <p:xfrm>
          <a:off x="7227773" y="1140697"/>
          <a:ext cx="2082800" cy="1781300"/>
        </p:xfrm>
        <a:graphic>
          <a:graphicData uri="http://schemas.openxmlformats.org/drawingml/2006/table">
            <a:tbl>
              <a:tblPr firstRow="1" bandRow="1">
                <a:tableStyleId>{5C22544A-7EE6-4342-B048-85BDC9FD1C3A}</a:tableStyleId>
              </a:tblPr>
              <a:tblGrid>
                <a:gridCol w="208280">
                  <a:extLst>
                    <a:ext uri="{9D8B030D-6E8A-4147-A177-3AD203B41FA5}">
                      <a16:colId xmlns:a16="http://schemas.microsoft.com/office/drawing/2014/main" val="368367087"/>
                    </a:ext>
                  </a:extLst>
                </a:gridCol>
                <a:gridCol w="208280">
                  <a:extLst>
                    <a:ext uri="{9D8B030D-6E8A-4147-A177-3AD203B41FA5}">
                      <a16:colId xmlns:a16="http://schemas.microsoft.com/office/drawing/2014/main" val="1690725044"/>
                    </a:ext>
                  </a:extLst>
                </a:gridCol>
                <a:gridCol w="208280">
                  <a:extLst>
                    <a:ext uri="{9D8B030D-6E8A-4147-A177-3AD203B41FA5}">
                      <a16:colId xmlns:a16="http://schemas.microsoft.com/office/drawing/2014/main" val="4160195057"/>
                    </a:ext>
                  </a:extLst>
                </a:gridCol>
                <a:gridCol w="208280">
                  <a:extLst>
                    <a:ext uri="{9D8B030D-6E8A-4147-A177-3AD203B41FA5}">
                      <a16:colId xmlns:a16="http://schemas.microsoft.com/office/drawing/2014/main" val="1889366465"/>
                    </a:ext>
                  </a:extLst>
                </a:gridCol>
                <a:gridCol w="208280">
                  <a:extLst>
                    <a:ext uri="{9D8B030D-6E8A-4147-A177-3AD203B41FA5}">
                      <a16:colId xmlns:a16="http://schemas.microsoft.com/office/drawing/2014/main" val="3004411511"/>
                    </a:ext>
                  </a:extLst>
                </a:gridCol>
                <a:gridCol w="208280">
                  <a:extLst>
                    <a:ext uri="{9D8B030D-6E8A-4147-A177-3AD203B41FA5}">
                      <a16:colId xmlns:a16="http://schemas.microsoft.com/office/drawing/2014/main" val="1697303374"/>
                    </a:ext>
                  </a:extLst>
                </a:gridCol>
                <a:gridCol w="208280">
                  <a:extLst>
                    <a:ext uri="{9D8B030D-6E8A-4147-A177-3AD203B41FA5}">
                      <a16:colId xmlns:a16="http://schemas.microsoft.com/office/drawing/2014/main" val="3951478774"/>
                    </a:ext>
                  </a:extLst>
                </a:gridCol>
                <a:gridCol w="208280">
                  <a:extLst>
                    <a:ext uri="{9D8B030D-6E8A-4147-A177-3AD203B41FA5}">
                      <a16:colId xmlns:a16="http://schemas.microsoft.com/office/drawing/2014/main" val="2718306549"/>
                    </a:ext>
                  </a:extLst>
                </a:gridCol>
                <a:gridCol w="208280">
                  <a:extLst>
                    <a:ext uri="{9D8B030D-6E8A-4147-A177-3AD203B41FA5}">
                      <a16:colId xmlns:a16="http://schemas.microsoft.com/office/drawing/2014/main" val="717264967"/>
                    </a:ext>
                  </a:extLst>
                </a:gridCol>
                <a:gridCol w="208280">
                  <a:extLst>
                    <a:ext uri="{9D8B030D-6E8A-4147-A177-3AD203B41FA5}">
                      <a16:colId xmlns:a16="http://schemas.microsoft.com/office/drawing/2014/main" val="2859203490"/>
                    </a:ext>
                  </a:extLst>
                </a:gridCol>
              </a:tblGrid>
              <a:tr h="178130">
                <a:tc>
                  <a:txBody>
                    <a:bodyPr/>
                    <a:lstStyle/>
                    <a:p>
                      <a:endParaRPr lang="en-US" sz="200" dirty="0"/>
                    </a:p>
                  </a:txBody>
                  <a:tcP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95648360"/>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6394409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466062041"/>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809217206"/>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90324371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267964197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16666848"/>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2176154272"/>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70922680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solidFill>
                      <a:schemeClr val="accent4"/>
                    </a:solidFill>
                  </a:tcPr>
                </a:tc>
                <a:extLst>
                  <a:ext uri="{0D108BD9-81ED-4DB2-BD59-A6C34878D82A}">
                    <a16:rowId xmlns:a16="http://schemas.microsoft.com/office/drawing/2014/main" val="2940410113"/>
                  </a:ext>
                </a:extLst>
              </a:tr>
            </a:tbl>
          </a:graphicData>
        </a:graphic>
      </p:graphicFrame>
      <p:sp>
        <p:nvSpPr>
          <p:cNvPr id="19" name="TextBox 18">
            <a:extLst>
              <a:ext uri="{FF2B5EF4-FFF2-40B4-BE49-F238E27FC236}">
                <a16:creationId xmlns:a16="http://schemas.microsoft.com/office/drawing/2014/main" id="{6BCAAE92-316E-468D-B6F2-3928D5697E69}"/>
              </a:ext>
            </a:extLst>
          </p:cNvPr>
          <p:cNvSpPr txBox="1"/>
          <p:nvPr/>
        </p:nvSpPr>
        <p:spPr>
          <a:xfrm>
            <a:off x="5130231" y="1473506"/>
            <a:ext cx="1885071" cy="1107996"/>
          </a:xfrm>
          <a:prstGeom prst="rect">
            <a:avLst/>
          </a:prstGeom>
          <a:noFill/>
        </p:spPr>
        <p:txBody>
          <a:bodyPr wrap="square" rtlCol="0">
            <a:spAutoFit/>
          </a:bodyPr>
          <a:lstStyle/>
          <a:p>
            <a:r>
              <a:rPr lang="en-US" sz="6600" b="1" dirty="0">
                <a:solidFill>
                  <a:schemeClr val="bg1"/>
                </a:solidFill>
              </a:rPr>
              <a:t>64%</a:t>
            </a:r>
          </a:p>
        </p:txBody>
      </p:sp>
      <p:sp>
        <p:nvSpPr>
          <p:cNvPr id="20" name="TextBox 19">
            <a:extLst>
              <a:ext uri="{FF2B5EF4-FFF2-40B4-BE49-F238E27FC236}">
                <a16:creationId xmlns:a16="http://schemas.microsoft.com/office/drawing/2014/main" id="{3FA83420-108B-4EE4-B0F1-E92693B4923D}"/>
              </a:ext>
            </a:extLst>
          </p:cNvPr>
          <p:cNvSpPr txBox="1"/>
          <p:nvPr/>
        </p:nvSpPr>
        <p:spPr>
          <a:xfrm>
            <a:off x="7393312" y="1479539"/>
            <a:ext cx="1885071" cy="1107996"/>
          </a:xfrm>
          <a:prstGeom prst="rect">
            <a:avLst/>
          </a:prstGeom>
          <a:noFill/>
        </p:spPr>
        <p:txBody>
          <a:bodyPr wrap="square" rtlCol="0">
            <a:spAutoFit/>
          </a:bodyPr>
          <a:lstStyle/>
          <a:p>
            <a:r>
              <a:rPr lang="en-US" sz="6600" b="1" dirty="0">
                <a:solidFill>
                  <a:schemeClr val="accent4"/>
                </a:solidFill>
              </a:rPr>
              <a:t>22%</a:t>
            </a:r>
          </a:p>
        </p:txBody>
      </p:sp>
      <p:sp>
        <p:nvSpPr>
          <p:cNvPr id="4" name="TextBox 3">
            <a:extLst>
              <a:ext uri="{FF2B5EF4-FFF2-40B4-BE49-F238E27FC236}">
                <a16:creationId xmlns:a16="http://schemas.microsoft.com/office/drawing/2014/main" id="{817CA952-4D96-470B-BCA5-3C33795D8031}"/>
              </a:ext>
            </a:extLst>
          </p:cNvPr>
          <p:cNvSpPr txBox="1"/>
          <p:nvPr/>
        </p:nvSpPr>
        <p:spPr>
          <a:xfrm>
            <a:off x="2751024" y="814038"/>
            <a:ext cx="2082800" cy="307777"/>
          </a:xfrm>
          <a:prstGeom prst="rect">
            <a:avLst/>
          </a:prstGeom>
          <a:noFill/>
        </p:spPr>
        <p:txBody>
          <a:bodyPr wrap="square" rtlCol="0">
            <a:spAutoFit/>
          </a:bodyPr>
          <a:lstStyle/>
          <a:p>
            <a:pPr algn="ctr"/>
            <a:r>
              <a:rPr lang="en-US" sz="1400" dirty="0"/>
              <a:t>Learned something new</a:t>
            </a:r>
          </a:p>
        </p:txBody>
      </p:sp>
      <p:sp>
        <p:nvSpPr>
          <p:cNvPr id="22" name="TextBox 21">
            <a:extLst>
              <a:ext uri="{FF2B5EF4-FFF2-40B4-BE49-F238E27FC236}">
                <a16:creationId xmlns:a16="http://schemas.microsoft.com/office/drawing/2014/main" id="{E9B2D9CD-06E6-49F7-9E1B-3624A92AE258}"/>
              </a:ext>
            </a:extLst>
          </p:cNvPr>
          <p:cNvSpPr txBox="1"/>
          <p:nvPr/>
        </p:nvSpPr>
        <p:spPr>
          <a:xfrm>
            <a:off x="4988701" y="821475"/>
            <a:ext cx="2082800" cy="307777"/>
          </a:xfrm>
          <a:prstGeom prst="rect">
            <a:avLst/>
          </a:prstGeom>
          <a:noFill/>
        </p:spPr>
        <p:txBody>
          <a:bodyPr wrap="square" rtlCol="0">
            <a:spAutoFit/>
          </a:bodyPr>
          <a:lstStyle/>
          <a:p>
            <a:pPr algn="ctr"/>
            <a:r>
              <a:rPr lang="en-US" sz="1400" dirty="0"/>
              <a:t>Follow up activity</a:t>
            </a:r>
          </a:p>
        </p:txBody>
      </p:sp>
      <p:sp>
        <p:nvSpPr>
          <p:cNvPr id="23" name="TextBox 22">
            <a:extLst>
              <a:ext uri="{FF2B5EF4-FFF2-40B4-BE49-F238E27FC236}">
                <a16:creationId xmlns:a16="http://schemas.microsoft.com/office/drawing/2014/main" id="{B961C1DB-491A-450C-8FC0-1EEAF0B980B1}"/>
              </a:ext>
            </a:extLst>
          </p:cNvPr>
          <p:cNvSpPr txBox="1"/>
          <p:nvPr/>
        </p:nvSpPr>
        <p:spPr>
          <a:xfrm>
            <a:off x="7195583" y="837300"/>
            <a:ext cx="2082800" cy="307777"/>
          </a:xfrm>
          <a:prstGeom prst="rect">
            <a:avLst/>
          </a:prstGeom>
          <a:noFill/>
        </p:spPr>
        <p:txBody>
          <a:bodyPr wrap="square" rtlCol="0">
            <a:spAutoFit/>
          </a:bodyPr>
          <a:lstStyle/>
          <a:p>
            <a:pPr algn="ctr"/>
            <a:r>
              <a:rPr lang="en-US" sz="1400" dirty="0"/>
              <a:t>Posted on social media</a:t>
            </a:r>
          </a:p>
        </p:txBody>
      </p:sp>
      <p:graphicFrame>
        <p:nvGraphicFramePr>
          <p:cNvPr id="21" name="Table 20">
            <a:extLst>
              <a:ext uri="{FF2B5EF4-FFF2-40B4-BE49-F238E27FC236}">
                <a16:creationId xmlns:a16="http://schemas.microsoft.com/office/drawing/2014/main" id="{132A8A7C-A3E5-4411-A8C4-10719DE45CBB}"/>
              </a:ext>
            </a:extLst>
          </p:cNvPr>
          <p:cNvGraphicFramePr>
            <a:graphicFrameLocks noGrp="1"/>
          </p:cNvGraphicFramePr>
          <p:nvPr>
            <p:extLst>
              <p:ext uri="{D42A27DB-BD31-4B8C-83A1-F6EECF244321}">
                <p14:modId xmlns:p14="http://schemas.microsoft.com/office/powerpoint/2010/main" val="354833009"/>
              </p:ext>
            </p:extLst>
          </p:nvPr>
        </p:nvGraphicFramePr>
        <p:xfrm>
          <a:off x="2694127" y="3932160"/>
          <a:ext cx="2082800" cy="1781300"/>
        </p:xfrm>
        <a:graphic>
          <a:graphicData uri="http://schemas.openxmlformats.org/drawingml/2006/table">
            <a:tbl>
              <a:tblPr firstRow="1" bandRow="1">
                <a:tableStyleId>{5C22544A-7EE6-4342-B048-85BDC9FD1C3A}</a:tableStyleId>
              </a:tblPr>
              <a:tblGrid>
                <a:gridCol w="208280">
                  <a:extLst>
                    <a:ext uri="{9D8B030D-6E8A-4147-A177-3AD203B41FA5}">
                      <a16:colId xmlns:a16="http://schemas.microsoft.com/office/drawing/2014/main" val="368367087"/>
                    </a:ext>
                  </a:extLst>
                </a:gridCol>
                <a:gridCol w="208280">
                  <a:extLst>
                    <a:ext uri="{9D8B030D-6E8A-4147-A177-3AD203B41FA5}">
                      <a16:colId xmlns:a16="http://schemas.microsoft.com/office/drawing/2014/main" val="1690725044"/>
                    </a:ext>
                  </a:extLst>
                </a:gridCol>
                <a:gridCol w="208280">
                  <a:extLst>
                    <a:ext uri="{9D8B030D-6E8A-4147-A177-3AD203B41FA5}">
                      <a16:colId xmlns:a16="http://schemas.microsoft.com/office/drawing/2014/main" val="4160195057"/>
                    </a:ext>
                  </a:extLst>
                </a:gridCol>
                <a:gridCol w="208280">
                  <a:extLst>
                    <a:ext uri="{9D8B030D-6E8A-4147-A177-3AD203B41FA5}">
                      <a16:colId xmlns:a16="http://schemas.microsoft.com/office/drawing/2014/main" val="1889366465"/>
                    </a:ext>
                  </a:extLst>
                </a:gridCol>
                <a:gridCol w="208280">
                  <a:extLst>
                    <a:ext uri="{9D8B030D-6E8A-4147-A177-3AD203B41FA5}">
                      <a16:colId xmlns:a16="http://schemas.microsoft.com/office/drawing/2014/main" val="3004411511"/>
                    </a:ext>
                  </a:extLst>
                </a:gridCol>
                <a:gridCol w="208280">
                  <a:extLst>
                    <a:ext uri="{9D8B030D-6E8A-4147-A177-3AD203B41FA5}">
                      <a16:colId xmlns:a16="http://schemas.microsoft.com/office/drawing/2014/main" val="1697303374"/>
                    </a:ext>
                  </a:extLst>
                </a:gridCol>
                <a:gridCol w="208280">
                  <a:extLst>
                    <a:ext uri="{9D8B030D-6E8A-4147-A177-3AD203B41FA5}">
                      <a16:colId xmlns:a16="http://schemas.microsoft.com/office/drawing/2014/main" val="3951478774"/>
                    </a:ext>
                  </a:extLst>
                </a:gridCol>
                <a:gridCol w="208280">
                  <a:extLst>
                    <a:ext uri="{9D8B030D-6E8A-4147-A177-3AD203B41FA5}">
                      <a16:colId xmlns:a16="http://schemas.microsoft.com/office/drawing/2014/main" val="2718306549"/>
                    </a:ext>
                  </a:extLst>
                </a:gridCol>
                <a:gridCol w="208280">
                  <a:extLst>
                    <a:ext uri="{9D8B030D-6E8A-4147-A177-3AD203B41FA5}">
                      <a16:colId xmlns:a16="http://schemas.microsoft.com/office/drawing/2014/main" val="717264967"/>
                    </a:ext>
                  </a:extLst>
                </a:gridCol>
                <a:gridCol w="208280">
                  <a:extLst>
                    <a:ext uri="{9D8B030D-6E8A-4147-A177-3AD203B41FA5}">
                      <a16:colId xmlns:a16="http://schemas.microsoft.com/office/drawing/2014/main" val="2859203490"/>
                    </a:ext>
                  </a:extLst>
                </a:gridCol>
              </a:tblGrid>
              <a:tr h="178130">
                <a:tc>
                  <a:txBody>
                    <a:bodyPr/>
                    <a:lstStyle/>
                    <a:p>
                      <a:endParaRPr lang="en-US" sz="200" dirty="0"/>
                    </a:p>
                  </a:txBody>
                  <a:tcP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95648360"/>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6394409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extLst>
                  <a:ext uri="{0D108BD9-81ED-4DB2-BD59-A6C34878D82A}">
                    <a16:rowId xmlns:a16="http://schemas.microsoft.com/office/drawing/2014/main" val="1466062041"/>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extLst>
                  <a:ext uri="{0D108BD9-81ED-4DB2-BD59-A6C34878D82A}">
                    <a16:rowId xmlns:a16="http://schemas.microsoft.com/office/drawing/2014/main" val="809217206"/>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extLst>
                  <a:ext uri="{0D108BD9-81ED-4DB2-BD59-A6C34878D82A}">
                    <a16:rowId xmlns:a16="http://schemas.microsoft.com/office/drawing/2014/main" val="190324371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extLst>
                  <a:ext uri="{0D108BD9-81ED-4DB2-BD59-A6C34878D82A}">
                    <a16:rowId xmlns:a16="http://schemas.microsoft.com/office/drawing/2014/main" val="267964197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extLst>
                  <a:ext uri="{0D108BD9-81ED-4DB2-BD59-A6C34878D82A}">
                    <a16:rowId xmlns:a16="http://schemas.microsoft.com/office/drawing/2014/main" val="116666848"/>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extLst>
                  <a:ext uri="{0D108BD9-81ED-4DB2-BD59-A6C34878D82A}">
                    <a16:rowId xmlns:a16="http://schemas.microsoft.com/office/drawing/2014/main" val="2176154272"/>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lumMod val="50000"/>
                      </a:schemeClr>
                    </a:solidFill>
                  </a:tcPr>
                </a:tc>
                <a:extLst>
                  <a:ext uri="{0D108BD9-81ED-4DB2-BD59-A6C34878D82A}">
                    <a16:rowId xmlns:a16="http://schemas.microsoft.com/office/drawing/2014/main" val="170922680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lumMod val="50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lumMod val="50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solidFill>
                      <a:schemeClr val="accent4">
                        <a:lumMod val="50000"/>
                      </a:schemeClr>
                    </a:solidFill>
                  </a:tcPr>
                </a:tc>
                <a:extLst>
                  <a:ext uri="{0D108BD9-81ED-4DB2-BD59-A6C34878D82A}">
                    <a16:rowId xmlns:a16="http://schemas.microsoft.com/office/drawing/2014/main" val="2940410113"/>
                  </a:ext>
                </a:extLst>
              </a:tr>
            </a:tbl>
          </a:graphicData>
        </a:graphic>
      </p:graphicFrame>
      <p:sp>
        <p:nvSpPr>
          <p:cNvPr id="24" name="TextBox 23">
            <a:extLst>
              <a:ext uri="{FF2B5EF4-FFF2-40B4-BE49-F238E27FC236}">
                <a16:creationId xmlns:a16="http://schemas.microsoft.com/office/drawing/2014/main" id="{5B94E218-E044-4C0D-939B-F2350A3E9435}"/>
              </a:ext>
            </a:extLst>
          </p:cNvPr>
          <p:cNvSpPr txBox="1"/>
          <p:nvPr/>
        </p:nvSpPr>
        <p:spPr>
          <a:xfrm>
            <a:off x="3006700" y="4355721"/>
            <a:ext cx="1885071" cy="1107996"/>
          </a:xfrm>
          <a:prstGeom prst="rect">
            <a:avLst/>
          </a:prstGeom>
          <a:noFill/>
        </p:spPr>
        <p:txBody>
          <a:bodyPr wrap="square" rtlCol="0">
            <a:spAutoFit/>
          </a:bodyPr>
          <a:lstStyle/>
          <a:p>
            <a:r>
              <a:rPr lang="en-US" sz="6600" b="1" dirty="0">
                <a:solidFill>
                  <a:schemeClr val="bg1"/>
                </a:solidFill>
              </a:rPr>
              <a:t>81%</a:t>
            </a:r>
          </a:p>
        </p:txBody>
      </p:sp>
      <p:graphicFrame>
        <p:nvGraphicFramePr>
          <p:cNvPr id="25" name="Table 24">
            <a:extLst>
              <a:ext uri="{FF2B5EF4-FFF2-40B4-BE49-F238E27FC236}">
                <a16:creationId xmlns:a16="http://schemas.microsoft.com/office/drawing/2014/main" id="{D2C6D346-FE4E-4E39-9A22-429F8EA5E381}"/>
              </a:ext>
            </a:extLst>
          </p:cNvPr>
          <p:cNvGraphicFramePr>
            <a:graphicFrameLocks noGrp="1"/>
          </p:cNvGraphicFramePr>
          <p:nvPr>
            <p:extLst>
              <p:ext uri="{D42A27DB-BD31-4B8C-83A1-F6EECF244321}">
                <p14:modId xmlns:p14="http://schemas.microsoft.com/office/powerpoint/2010/main" val="2577179712"/>
              </p:ext>
            </p:extLst>
          </p:nvPr>
        </p:nvGraphicFramePr>
        <p:xfrm>
          <a:off x="4932502" y="3936003"/>
          <a:ext cx="2082800" cy="1781300"/>
        </p:xfrm>
        <a:graphic>
          <a:graphicData uri="http://schemas.openxmlformats.org/drawingml/2006/table">
            <a:tbl>
              <a:tblPr firstRow="1" bandRow="1">
                <a:tableStyleId>{5C22544A-7EE6-4342-B048-85BDC9FD1C3A}</a:tableStyleId>
              </a:tblPr>
              <a:tblGrid>
                <a:gridCol w="208280">
                  <a:extLst>
                    <a:ext uri="{9D8B030D-6E8A-4147-A177-3AD203B41FA5}">
                      <a16:colId xmlns:a16="http://schemas.microsoft.com/office/drawing/2014/main" val="368367087"/>
                    </a:ext>
                  </a:extLst>
                </a:gridCol>
                <a:gridCol w="208280">
                  <a:extLst>
                    <a:ext uri="{9D8B030D-6E8A-4147-A177-3AD203B41FA5}">
                      <a16:colId xmlns:a16="http://schemas.microsoft.com/office/drawing/2014/main" val="1690725044"/>
                    </a:ext>
                  </a:extLst>
                </a:gridCol>
                <a:gridCol w="208280">
                  <a:extLst>
                    <a:ext uri="{9D8B030D-6E8A-4147-A177-3AD203B41FA5}">
                      <a16:colId xmlns:a16="http://schemas.microsoft.com/office/drawing/2014/main" val="4160195057"/>
                    </a:ext>
                  </a:extLst>
                </a:gridCol>
                <a:gridCol w="208280">
                  <a:extLst>
                    <a:ext uri="{9D8B030D-6E8A-4147-A177-3AD203B41FA5}">
                      <a16:colId xmlns:a16="http://schemas.microsoft.com/office/drawing/2014/main" val="1889366465"/>
                    </a:ext>
                  </a:extLst>
                </a:gridCol>
                <a:gridCol w="208280">
                  <a:extLst>
                    <a:ext uri="{9D8B030D-6E8A-4147-A177-3AD203B41FA5}">
                      <a16:colId xmlns:a16="http://schemas.microsoft.com/office/drawing/2014/main" val="3004411511"/>
                    </a:ext>
                  </a:extLst>
                </a:gridCol>
                <a:gridCol w="208280">
                  <a:extLst>
                    <a:ext uri="{9D8B030D-6E8A-4147-A177-3AD203B41FA5}">
                      <a16:colId xmlns:a16="http://schemas.microsoft.com/office/drawing/2014/main" val="1697303374"/>
                    </a:ext>
                  </a:extLst>
                </a:gridCol>
                <a:gridCol w="208280">
                  <a:extLst>
                    <a:ext uri="{9D8B030D-6E8A-4147-A177-3AD203B41FA5}">
                      <a16:colId xmlns:a16="http://schemas.microsoft.com/office/drawing/2014/main" val="3951478774"/>
                    </a:ext>
                  </a:extLst>
                </a:gridCol>
                <a:gridCol w="208280">
                  <a:extLst>
                    <a:ext uri="{9D8B030D-6E8A-4147-A177-3AD203B41FA5}">
                      <a16:colId xmlns:a16="http://schemas.microsoft.com/office/drawing/2014/main" val="2718306549"/>
                    </a:ext>
                  </a:extLst>
                </a:gridCol>
                <a:gridCol w="208280">
                  <a:extLst>
                    <a:ext uri="{9D8B030D-6E8A-4147-A177-3AD203B41FA5}">
                      <a16:colId xmlns:a16="http://schemas.microsoft.com/office/drawing/2014/main" val="717264967"/>
                    </a:ext>
                  </a:extLst>
                </a:gridCol>
                <a:gridCol w="208280">
                  <a:extLst>
                    <a:ext uri="{9D8B030D-6E8A-4147-A177-3AD203B41FA5}">
                      <a16:colId xmlns:a16="http://schemas.microsoft.com/office/drawing/2014/main" val="2859203490"/>
                    </a:ext>
                  </a:extLst>
                </a:gridCol>
              </a:tblGrid>
              <a:tr h="178130">
                <a:tc>
                  <a:txBody>
                    <a:bodyPr/>
                    <a:lstStyle/>
                    <a:p>
                      <a:endParaRPr lang="en-US" sz="200" dirty="0"/>
                    </a:p>
                  </a:txBody>
                  <a:tcP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95648360"/>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6394409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466062041"/>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809217206"/>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903243714"/>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67964197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16666848"/>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176154272"/>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70922680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solidFill>
                      <a:schemeClr val="accent4"/>
                    </a:solidFill>
                  </a:tcPr>
                </a:tc>
                <a:extLst>
                  <a:ext uri="{0D108BD9-81ED-4DB2-BD59-A6C34878D82A}">
                    <a16:rowId xmlns:a16="http://schemas.microsoft.com/office/drawing/2014/main" val="2940410113"/>
                  </a:ext>
                </a:extLst>
              </a:tr>
            </a:tbl>
          </a:graphicData>
        </a:graphic>
      </p:graphicFrame>
      <p:graphicFrame>
        <p:nvGraphicFramePr>
          <p:cNvPr id="26" name="Table 25">
            <a:extLst>
              <a:ext uri="{FF2B5EF4-FFF2-40B4-BE49-F238E27FC236}">
                <a16:creationId xmlns:a16="http://schemas.microsoft.com/office/drawing/2014/main" id="{D06360F9-3C46-47AB-BC70-FD61AC2DBDFF}"/>
              </a:ext>
            </a:extLst>
          </p:cNvPr>
          <p:cNvGraphicFramePr>
            <a:graphicFrameLocks noGrp="1"/>
          </p:cNvGraphicFramePr>
          <p:nvPr>
            <p:extLst>
              <p:ext uri="{D42A27DB-BD31-4B8C-83A1-F6EECF244321}">
                <p14:modId xmlns:p14="http://schemas.microsoft.com/office/powerpoint/2010/main" val="1299509681"/>
              </p:ext>
            </p:extLst>
          </p:nvPr>
        </p:nvGraphicFramePr>
        <p:xfrm>
          <a:off x="7170877" y="3936003"/>
          <a:ext cx="2082800" cy="1781300"/>
        </p:xfrm>
        <a:graphic>
          <a:graphicData uri="http://schemas.openxmlformats.org/drawingml/2006/table">
            <a:tbl>
              <a:tblPr firstRow="1" bandRow="1">
                <a:tableStyleId>{5C22544A-7EE6-4342-B048-85BDC9FD1C3A}</a:tableStyleId>
              </a:tblPr>
              <a:tblGrid>
                <a:gridCol w="208280">
                  <a:extLst>
                    <a:ext uri="{9D8B030D-6E8A-4147-A177-3AD203B41FA5}">
                      <a16:colId xmlns:a16="http://schemas.microsoft.com/office/drawing/2014/main" val="368367087"/>
                    </a:ext>
                  </a:extLst>
                </a:gridCol>
                <a:gridCol w="208280">
                  <a:extLst>
                    <a:ext uri="{9D8B030D-6E8A-4147-A177-3AD203B41FA5}">
                      <a16:colId xmlns:a16="http://schemas.microsoft.com/office/drawing/2014/main" val="1690725044"/>
                    </a:ext>
                  </a:extLst>
                </a:gridCol>
                <a:gridCol w="208280">
                  <a:extLst>
                    <a:ext uri="{9D8B030D-6E8A-4147-A177-3AD203B41FA5}">
                      <a16:colId xmlns:a16="http://schemas.microsoft.com/office/drawing/2014/main" val="4160195057"/>
                    </a:ext>
                  </a:extLst>
                </a:gridCol>
                <a:gridCol w="208280">
                  <a:extLst>
                    <a:ext uri="{9D8B030D-6E8A-4147-A177-3AD203B41FA5}">
                      <a16:colId xmlns:a16="http://schemas.microsoft.com/office/drawing/2014/main" val="1889366465"/>
                    </a:ext>
                  </a:extLst>
                </a:gridCol>
                <a:gridCol w="208280">
                  <a:extLst>
                    <a:ext uri="{9D8B030D-6E8A-4147-A177-3AD203B41FA5}">
                      <a16:colId xmlns:a16="http://schemas.microsoft.com/office/drawing/2014/main" val="3004411511"/>
                    </a:ext>
                  </a:extLst>
                </a:gridCol>
                <a:gridCol w="208280">
                  <a:extLst>
                    <a:ext uri="{9D8B030D-6E8A-4147-A177-3AD203B41FA5}">
                      <a16:colId xmlns:a16="http://schemas.microsoft.com/office/drawing/2014/main" val="1697303374"/>
                    </a:ext>
                  </a:extLst>
                </a:gridCol>
                <a:gridCol w="208280">
                  <a:extLst>
                    <a:ext uri="{9D8B030D-6E8A-4147-A177-3AD203B41FA5}">
                      <a16:colId xmlns:a16="http://schemas.microsoft.com/office/drawing/2014/main" val="3951478774"/>
                    </a:ext>
                  </a:extLst>
                </a:gridCol>
                <a:gridCol w="208280">
                  <a:extLst>
                    <a:ext uri="{9D8B030D-6E8A-4147-A177-3AD203B41FA5}">
                      <a16:colId xmlns:a16="http://schemas.microsoft.com/office/drawing/2014/main" val="2718306549"/>
                    </a:ext>
                  </a:extLst>
                </a:gridCol>
                <a:gridCol w="208280">
                  <a:extLst>
                    <a:ext uri="{9D8B030D-6E8A-4147-A177-3AD203B41FA5}">
                      <a16:colId xmlns:a16="http://schemas.microsoft.com/office/drawing/2014/main" val="717264967"/>
                    </a:ext>
                  </a:extLst>
                </a:gridCol>
                <a:gridCol w="208280">
                  <a:extLst>
                    <a:ext uri="{9D8B030D-6E8A-4147-A177-3AD203B41FA5}">
                      <a16:colId xmlns:a16="http://schemas.microsoft.com/office/drawing/2014/main" val="2859203490"/>
                    </a:ext>
                  </a:extLst>
                </a:gridCol>
              </a:tblGrid>
              <a:tr h="178130">
                <a:tc>
                  <a:txBody>
                    <a:bodyPr/>
                    <a:lstStyle/>
                    <a:p>
                      <a:endParaRPr lang="en-US" sz="200" dirty="0"/>
                    </a:p>
                  </a:txBody>
                  <a:tcP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95648360"/>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6394409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466062041"/>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809217206"/>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90324371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2679641974"/>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116666848"/>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lumMod val="95000"/>
                      </a:schemeClr>
                    </a:solidFill>
                  </a:tcPr>
                </a:tc>
                <a:extLst>
                  <a:ext uri="{0D108BD9-81ED-4DB2-BD59-A6C34878D82A}">
                    <a16:rowId xmlns:a16="http://schemas.microsoft.com/office/drawing/2014/main" val="2176154272"/>
                  </a:ext>
                </a:extLst>
              </a:tr>
              <a:tr h="178130">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5"/>
                    </a:solidFill>
                  </a:tcPr>
                </a:tc>
                <a:extLst>
                  <a:ext uri="{0D108BD9-81ED-4DB2-BD59-A6C34878D82A}">
                    <a16:rowId xmlns:a16="http://schemas.microsoft.com/office/drawing/2014/main" val="1709226809"/>
                  </a:ext>
                </a:extLst>
              </a:tr>
              <a:tr h="178130">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5"/>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5"/>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5"/>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5"/>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5"/>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5"/>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5"/>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5"/>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5"/>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solidFill>
                      <a:schemeClr val="accent5"/>
                    </a:solidFill>
                  </a:tcPr>
                </a:tc>
                <a:extLst>
                  <a:ext uri="{0D108BD9-81ED-4DB2-BD59-A6C34878D82A}">
                    <a16:rowId xmlns:a16="http://schemas.microsoft.com/office/drawing/2014/main" val="2940410113"/>
                  </a:ext>
                </a:extLst>
              </a:tr>
            </a:tbl>
          </a:graphicData>
        </a:graphic>
      </p:graphicFrame>
      <p:sp>
        <p:nvSpPr>
          <p:cNvPr id="27" name="TextBox 26">
            <a:extLst>
              <a:ext uri="{FF2B5EF4-FFF2-40B4-BE49-F238E27FC236}">
                <a16:creationId xmlns:a16="http://schemas.microsoft.com/office/drawing/2014/main" id="{5379379A-D192-46A4-B786-77975EF0B457}"/>
              </a:ext>
            </a:extLst>
          </p:cNvPr>
          <p:cNvSpPr txBox="1"/>
          <p:nvPr/>
        </p:nvSpPr>
        <p:spPr>
          <a:xfrm>
            <a:off x="5188179" y="4355721"/>
            <a:ext cx="1885071" cy="1107996"/>
          </a:xfrm>
          <a:prstGeom prst="rect">
            <a:avLst/>
          </a:prstGeom>
          <a:noFill/>
        </p:spPr>
        <p:txBody>
          <a:bodyPr wrap="square" rtlCol="0">
            <a:spAutoFit/>
          </a:bodyPr>
          <a:lstStyle/>
          <a:p>
            <a:r>
              <a:rPr lang="en-US" sz="6600" b="1" dirty="0">
                <a:solidFill>
                  <a:schemeClr val="bg1"/>
                </a:solidFill>
              </a:rPr>
              <a:t>64%</a:t>
            </a:r>
          </a:p>
        </p:txBody>
      </p:sp>
      <p:sp>
        <p:nvSpPr>
          <p:cNvPr id="28" name="TextBox 27">
            <a:extLst>
              <a:ext uri="{FF2B5EF4-FFF2-40B4-BE49-F238E27FC236}">
                <a16:creationId xmlns:a16="http://schemas.microsoft.com/office/drawing/2014/main" id="{203F6A66-67FF-4ED7-870B-441C2A2ABE8C}"/>
              </a:ext>
            </a:extLst>
          </p:cNvPr>
          <p:cNvSpPr txBox="1"/>
          <p:nvPr/>
        </p:nvSpPr>
        <p:spPr>
          <a:xfrm>
            <a:off x="7451260" y="4361754"/>
            <a:ext cx="1885071" cy="1107996"/>
          </a:xfrm>
          <a:prstGeom prst="rect">
            <a:avLst/>
          </a:prstGeom>
          <a:noFill/>
        </p:spPr>
        <p:txBody>
          <a:bodyPr wrap="square" rtlCol="0">
            <a:spAutoFit/>
          </a:bodyPr>
          <a:lstStyle/>
          <a:p>
            <a:r>
              <a:rPr lang="en-US" sz="6600" b="1" dirty="0">
                <a:solidFill>
                  <a:schemeClr val="accent5"/>
                </a:solidFill>
              </a:rPr>
              <a:t>22%</a:t>
            </a:r>
          </a:p>
        </p:txBody>
      </p:sp>
      <p:sp>
        <p:nvSpPr>
          <p:cNvPr id="29" name="TextBox 28">
            <a:extLst>
              <a:ext uri="{FF2B5EF4-FFF2-40B4-BE49-F238E27FC236}">
                <a16:creationId xmlns:a16="http://schemas.microsoft.com/office/drawing/2014/main" id="{CE14AD12-60A9-4C9D-BBB5-58C961AD80BE}"/>
              </a:ext>
            </a:extLst>
          </p:cNvPr>
          <p:cNvSpPr txBox="1"/>
          <p:nvPr/>
        </p:nvSpPr>
        <p:spPr>
          <a:xfrm>
            <a:off x="2694128" y="3609344"/>
            <a:ext cx="2082800" cy="307777"/>
          </a:xfrm>
          <a:prstGeom prst="rect">
            <a:avLst/>
          </a:prstGeom>
          <a:noFill/>
        </p:spPr>
        <p:txBody>
          <a:bodyPr wrap="square" rtlCol="0">
            <a:spAutoFit/>
          </a:bodyPr>
          <a:lstStyle/>
          <a:p>
            <a:pPr algn="ctr"/>
            <a:r>
              <a:rPr lang="en-US" sz="1400" dirty="0"/>
              <a:t>Learned something new</a:t>
            </a:r>
          </a:p>
        </p:txBody>
      </p:sp>
      <p:sp>
        <p:nvSpPr>
          <p:cNvPr id="30" name="TextBox 29">
            <a:extLst>
              <a:ext uri="{FF2B5EF4-FFF2-40B4-BE49-F238E27FC236}">
                <a16:creationId xmlns:a16="http://schemas.microsoft.com/office/drawing/2014/main" id="{60646504-E74D-4798-BAC5-33E6396B32D2}"/>
              </a:ext>
            </a:extLst>
          </p:cNvPr>
          <p:cNvSpPr txBox="1"/>
          <p:nvPr/>
        </p:nvSpPr>
        <p:spPr>
          <a:xfrm>
            <a:off x="4931805" y="3616781"/>
            <a:ext cx="2082800" cy="307777"/>
          </a:xfrm>
          <a:prstGeom prst="rect">
            <a:avLst/>
          </a:prstGeom>
          <a:noFill/>
        </p:spPr>
        <p:txBody>
          <a:bodyPr wrap="square" rtlCol="0">
            <a:spAutoFit/>
          </a:bodyPr>
          <a:lstStyle/>
          <a:p>
            <a:pPr algn="ctr"/>
            <a:r>
              <a:rPr lang="en-US" sz="1400" dirty="0"/>
              <a:t>Follow up activity</a:t>
            </a:r>
          </a:p>
        </p:txBody>
      </p:sp>
      <p:sp>
        <p:nvSpPr>
          <p:cNvPr id="31" name="TextBox 30">
            <a:extLst>
              <a:ext uri="{FF2B5EF4-FFF2-40B4-BE49-F238E27FC236}">
                <a16:creationId xmlns:a16="http://schemas.microsoft.com/office/drawing/2014/main" id="{32DAA860-6C73-4F24-A6C3-C0993CF58D0A}"/>
              </a:ext>
            </a:extLst>
          </p:cNvPr>
          <p:cNvSpPr txBox="1"/>
          <p:nvPr/>
        </p:nvSpPr>
        <p:spPr>
          <a:xfrm>
            <a:off x="7138687" y="3632606"/>
            <a:ext cx="2082800" cy="307777"/>
          </a:xfrm>
          <a:prstGeom prst="rect">
            <a:avLst/>
          </a:prstGeom>
          <a:noFill/>
        </p:spPr>
        <p:txBody>
          <a:bodyPr wrap="square" rtlCol="0">
            <a:spAutoFit/>
          </a:bodyPr>
          <a:lstStyle/>
          <a:p>
            <a:pPr algn="ctr"/>
            <a:r>
              <a:rPr lang="en-US" sz="1400" dirty="0"/>
              <a:t>Posted on social media</a:t>
            </a:r>
          </a:p>
        </p:txBody>
      </p:sp>
    </p:spTree>
    <p:extLst>
      <p:ext uri="{BB962C8B-B14F-4D97-AF65-F5344CB8AC3E}">
        <p14:creationId xmlns:p14="http://schemas.microsoft.com/office/powerpoint/2010/main" val="24333480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A2A1F9-5757-47B5-B5AB-C90260278F92}"/>
              </a:ext>
            </a:extLst>
          </p:cNvPr>
          <p:cNvSpPr txBox="1"/>
          <p:nvPr/>
        </p:nvSpPr>
        <p:spPr>
          <a:xfrm>
            <a:off x="1027611" y="339634"/>
            <a:ext cx="10563498" cy="400110"/>
          </a:xfrm>
          <a:prstGeom prst="rect">
            <a:avLst/>
          </a:prstGeom>
          <a:noFill/>
        </p:spPr>
        <p:txBody>
          <a:bodyPr wrap="square" rtlCol="0">
            <a:spAutoFit/>
          </a:bodyPr>
          <a:lstStyle/>
          <a:p>
            <a:r>
              <a:rPr lang="en-US" sz="2000" b="1" dirty="0">
                <a:solidFill>
                  <a:schemeClr val="accent4"/>
                </a:solidFill>
              </a:rPr>
              <a:t>I need to </a:t>
            </a:r>
            <a:r>
              <a:rPr lang="en-US" sz="2000" dirty="0">
                <a:solidFill>
                  <a:schemeClr val="accent4"/>
                </a:solidFill>
              </a:rPr>
              <a:t>compare groups across multiple measures or responses.</a:t>
            </a:r>
          </a:p>
        </p:txBody>
      </p:sp>
      <p:sp>
        <p:nvSpPr>
          <p:cNvPr id="5" name="TextBox 4">
            <a:extLst>
              <a:ext uri="{FF2B5EF4-FFF2-40B4-BE49-F238E27FC236}">
                <a16:creationId xmlns:a16="http://schemas.microsoft.com/office/drawing/2014/main" id="{59987B3B-11B7-492B-9E67-588137E3C0C2}"/>
              </a:ext>
            </a:extLst>
          </p:cNvPr>
          <p:cNvSpPr txBox="1"/>
          <p:nvPr/>
        </p:nvSpPr>
        <p:spPr>
          <a:xfrm>
            <a:off x="1069900" y="6013816"/>
            <a:ext cx="8829613" cy="523220"/>
          </a:xfrm>
          <a:prstGeom prst="rect">
            <a:avLst/>
          </a:prstGeom>
          <a:noFill/>
        </p:spPr>
        <p:txBody>
          <a:bodyPr wrap="square" rtlCol="0">
            <a:spAutoFit/>
          </a:bodyPr>
          <a:lstStyle/>
          <a:p>
            <a:r>
              <a:rPr lang="en-US" sz="1400" b="1" i="1" dirty="0"/>
              <a:t>Clockwise, from top left</a:t>
            </a:r>
            <a:r>
              <a:rPr lang="en-US" sz="1400" i="1" dirty="0"/>
              <a:t>: dot plot, dumbbell plot (remove bars for dot plot), paired bar chart, small multiples chart, 100% stacked bar chart </a:t>
            </a:r>
          </a:p>
        </p:txBody>
      </p:sp>
      <p:cxnSp>
        <p:nvCxnSpPr>
          <p:cNvPr id="7" name="Straight Connector 6">
            <a:extLst>
              <a:ext uri="{FF2B5EF4-FFF2-40B4-BE49-F238E27FC236}">
                <a16:creationId xmlns:a16="http://schemas.microsoft.com/office/drawing/2014/main" id="{5CE466C3-C531-4E64-9493-753C225436BC}"/>
              </a:ext>
            </a:extLst>
          </p:cNvPr>
          <p:cNvCxnSpPr/>
          <p:nvPr/>
        </p:nvCxnSpPr>
        <p:spPr>
          <a:xfrm>
            <a:off x="1088938" y="739744"/>
            <a:ext cx="1025961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22" name="Chart 21">
            <a:extLst>
              <a:ext uri="{FF2B5EF4-FFF2-40B4-BE49-F238E27FC236}">
                <a16:creationId xmlns:a16="http://schemas.microsoft.com/office/drawing/2014/main" id="{BD0B0B28-AFDE-4301-9DB8-FE045B09C3F8}"/>
              </a:ext>
            </a:extLst>
          </p:cNvPr>
          <p:cNvGraphicFramePr>
            <a:graphicFrameLocks/>
          </p:cNvGraphicFramePr>
          <p:nvPr>
            <p:extLst>
              <p:ext uri="{D42A27DB-BD31-4B8C-83A1-F6EECF244321}">
                <p14:modId xmlns:p14="http://schemas.microsoft.com/office/powerpoint/2010/main" val="491418165"/>
              </p:ext>
            </p:extLst>
          </p:nvPr>
        </p:nvGraphicFramePr>
        <p:xfrm>
          <a:off x="4810249" y="1066893"/>
          <a:ext cx="3692512" cy="201112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3" name="Content Placeholder 5">
            <a:extLst>
              <a:ext uri="{FF2B5EF4-FFF2-40B4-BE49-F238E27FC236}">
                <a16:creationId xmlns:a16="http://schemas.microsoft.com/office/drawing/2014/main" id="{5FB63853-6857-4C5C-9FBF-40D7C7239EC6}"/>
              </a:ext>
            </a:extLst>
          </p:cNvPr>
          <p:cNvGraphicFramePr>
            <a:graphicFrameLocks/>
          </p:cNvGraphicFramePr>
          <p:nvPr>
            <p:extLst>
              <p:ext uri="{D42A27DB-BD31-4B8C-83A1-F6EECF244321}">
                <p14:modId xmlns:p14="http://schemas.microsoft.com/office/powerpoint/2010/main" val="2371615590"/>
              </p:ext>
            </p:extLst>
          </p:nvPr>
        </p:nvGraphicFramePr>
        <p:xfrm>
          <a:off x="8760790" y="1199987"/>
          <a:ext cx="3169954" cy="1786344"/>
        </p:xfrm>
        <a:graphic>
          <a:graphicData uri="http://schemas.openxmlformats.org/drawingml/2006/chart">
            <c:chart xmlns:c="http://schemas.openxmlformats.org/drawingml/2006/chart" xmlns:r="http://schemas.openxmlformats.org/officeDocument/2006/relationships" r:id="rId4"/>
          </a:graphicData>
        </a:graphic>
      </p:graphicFrame>
      <p:sp>
        <p:nvSpPr>
          <p:cNvPr id="24" name="TextBox 23">
            <a:extLst>
              <a:ext uri="{FF2B5EF4-FFF2-40B4-BE49-F238E27FC236}">
                <a16:creationId xmlns:a16="http://schemas.microsoft.com/office/drawing/2014/main" id="{E2370399-AFAA-4E61-8346-2199493455BC}"/>
              </a:ext>
            </a:extLst>
          </p:cNvPr>
          <p:cNvSpPr txBox="1"/>
          <p:nvPr/>
        </p:nvSpPr>
        <p:spPr>
          <a:xfrm>
            <a:off x="8760789" y="1060088"/>
            <a:ext cx="3593584" cy="261610"/>
          </a:xfrm>
          <a:prstGeom prst="rect">
            <a:avLst/>
          </a:prstGeom>
          <a:noFill/>
        </p:spPr>
        <p:txBody>
          <a:bodyPr wrap="square" rtlCol="0">
            <a:spAutoFit/>
          </a:bodyPr>
          <a:lstStyle/>
          <a:p>
            <a:r>
              <a:rPr lang="en-US" sz="1050" dirty="0">
                <a:solidFill>
                  <a:srgbClr val="5A5A5A"/>
                </a:solidFill>
              </a:rPr>
              <a:t>Ratings &amp; Outcomes for </a:t>
            </a:r>
            <a:r>
              <a:rPr lang="en-US" sz="1050" b="1" dirty="0">
                <a:solidFill>
                  <a:schemeClr val="tx2"/>
                </a:solidFill>
              </a:rPr>
              <a:t>Females</a:t>
            </a:r>
            <a:r>
              <a:rPr lang="en-US" sz="1050" dirty="0">
                <a:solidFill>
                  <a:srgbClr val="5C5D5F"/>
                </a:solidFill>
              </a:rPr>
              <a:t> </a:t>
            </a:r>
            <a:r>
              <a:rPr lang="en-US" sz="1050" dirty="0">
                <a:solidFill>
                  <a:srgbClr val="5A5A5A"/>
                </a:solidFill>
              </a:rPr>
              <a:t>and</a:t>
            </a:r>
            <a:r>
              <a:rPr lang="en-US" sz="1050" dirty="0">
                <a:solidFill>
                  <a:srgbClr val="5C5D5F"/>
                </a:solidFill>
              </a:rPr>
              <a:t> </a:t>
            </a:r>
            <a:r>
              <a:rPr lang="en-US" sz="1050" b="1" dirty="0">
                <a:solidFill>
                  <a:schemeClr val="accent1"/>
                </a:solidFill>
              </a:rPr>
              <a:t>Males</a:t>
            </a:r>
          </a:p>
        </p:txBody>
      </p:sp>
      <p:graphicFrame>
        <p:nvGraphicFramePr>
          <p:cNvPr id="25" name="Content Placeholder 3">
            <a:extLst>
              <a:ext uri="{FF2B5EF4-FFF2-40B4-BE49-F238E27FC236}">
                <a16:creationId xmlns:a16="http://schemas.microsoft.com/office/drawing/2014/main" id="{F69B2CB1-6EDA-439F-B20F-7BC5C072BDC7}"/>
              </a:ext>
            </a:extLst>
          </p:cNvPr>
          <p:cNvGraphicFramePr>
            <a:graphicFrameLocks/>
          </p:cNvGraphicFramePr>
          <p:nvPr>
            <p:extLst>
              <p:ext uri="{D42A27DB-BD31-4B8C-83A1-F6EECF244321}">
                <p14:modId xmlns:p14="http://schemas.microsoft.com/office/powerpoint/2010/main" val="485874459"/>
              </p:ext>
            </p:extLst>
          </p:nvPr>
        </p:nvGraphicFramePr>
        <p:xfrm>
          <a:off x="1088938" y="3844943"/>
          <a:ext cx="4665092" cy="1929473"/>
        </p:xfrm>
        <a:graphic>
          <a:graphicData uri="http://schemas.openxmlformats.org/drawingml/2006/chart">
            <c:chart xmlns:c="http://schemas.openxmlformats.org/drawingml/2006/chart" xmlns:r="http://schemas.openxmlformats.org/officeDocument/2006/relationships" r:id="rId5"/>
          </a:graphicData>
        </a:graphic>
      </p:graphicFrame>
      <p:sp>
        <p:nvSpPr>
          <p:cNvPr id="26" name="TextBox 25">
            <a:extLst>
              <a:ext uri="{FF2B5EF4-FFF2-40B4-BE49-F238E27FC236}">
                <a16:creationId xmlns:a16="http://schemas.microsoft.com/office/drawing/2014/main" id="{8D14E2B8-027D-4539-A65E-D815AAAE6C0A}"/>
              </a:ext>
            </a:extLst>
          </p:cNvPr>
          <p:cNvSpPr txBox="1"/>
          <p:nvPr/>
        </p:nvSpPr>
        <p:spPr>
          <a:xfrm>
            <a:off x="1974362" y="3731407"/>
            <a:ext cx="3779668" cy="276999"/>
          </a:xfrm>
          <a:prstGeom prst="rect">
            <a:avLst/>
          </a:prstGeom>
          <a:noFill/>
        </p:spPr>
        <p:txBody>
          <a:bodyPr wrap="square" rtlCol="0">
            <a:spAutoFit/>
          </a:bodyPr>
          <a:lstStyle/>
          <a:p>
            <a:r>
              <a:rPr lang="en-US" sz="1200" dirty="0">
                <a:solidFill>
                  <a:srgbClr val="F58238"/>
                </a:solidFill>
                <a:ea typeface="Verdana" panose="020B0604030504040204" pitchFamily="34" charset="0"/>
              </a:rPr>
              <a:t>HS</a:t>
            </a:r>
            <a:r>
              <a:rPr lang="en-US" sz="1200" dirty="0">
                <a:solidFill>
                  <a:srgbClr val="55C0AC"/>
                </a:solidFill>
                <a:ea typeface="Verdana" panose="020B0604030504040204" pitchFamily="34" charset="0"/>
              </a:rPr>
              <a:t>   </a:t>
            </a:r>
            <a:r>
              <a:rPr lang="en-US" sz="1200" dirty="0">
                <a:solidFill>
                  <a:schemeClr val="accent1">
                    <a:lumMod val="50000"/>
                  </a:schemeClr>
                </a:solidFill>
                <a:ea typeface="Verdana" panose="020B0604030504040204" pitchFamily="34" charset="0"/>
              </a:rPr>
              <a:t>AA </a:t>
            </a:r>
            <a:r>
              <a:rPr lang="en-US" sz="1200" dirty="0">
                <a:solidFill>
                  <a:srgbClr val="FFC000"/>
                </a:solidFill>
                <a:ea typeface="Verdana" panose="020B0604030504040204" pitchFamily="34" charset="0"/>
              </a:rPr>
              <a:t>       </a:t>
            </a:r>
            <a:r>
              <a:rPr lang="en-US" sz="1200" dirty="0">
                <a:solidFill>
                  <a:srgbClr val="55C0AC"/>
                </a:solidFill>
                <a:ea typeface="Verdana" panose="020B0604030504040204" pitchFamily="34" charset="0"/>
              </a:rPr>
              <a:t>    </a:t>
            </a:r>
            <a:r>
              <a:rPr lang="en-US" sz="1200" dirty="0">
                <a:solidFill>
                  <a:schemeClr val="accent4"/>
                </a:solidFill>
                <a:ea typeface="Verdana" panose="020B0604030504040204" pitchFamily="34" charset="0"/>
              </a:rPr>
              <a:t>BA/BS                              </a:t>
            </a:r>
            <a:r>
              <a:rPr lang="en-US" sz="1200" dirty="0">
                <a:solidFill>
                  <a:schemeClr val="accent4">
                    <a:lumMod val="50000"/>
                  </a:schemeClr>
                </a:solidFill>
                <a:ea typeface="Verdana" panose="020B0604030504040204" pitchFamily="34" charset="0"/>
              </a:rPr>
              <a:t>Post Grad</a:t>
            </a:r>
          </a:p>
        </p:txBody>
      </p:sp>
      <p:graphicFrame>
        <p:nvGraphicFramePr>
          <p:cNvPr id="33" name="Chart 32">
            <a:extLst>
              <a:ext uri="{FF2B5EF4-FFF2-40B4-BE49-F238E27FC236}">
                <a16:creationId xmlns:a16="http://schemas.microsoft.com/office/drawing/2014/main" id="{9ED880B6-1123-4208-89E9-D0937D8E166E}"/>
              </a:ext>
            </a:extLst>
          </p:cNvPr>
          <p:cNvGraphicFramePr/>
          <p:nvPr>
            <p:extLst>
              <p:ext uri="{D42A27DB-BD31-4B8C-83A1-F6EECF244321}">
                <p14:modId xmlns:p14="http://schemas.microsoft.com/office/powerpoint/2010/main" val="1248656634"/>
              </p:ext>
            </p:extLst>
          </p:nvPr>
        </p:nvGraphicFramePr>
        <p:xfrm>
          <a:off x="6430528" y="3500762"/>
          <a:ext cx="5039197" cy="2297150"/>
        </p:xfrm>
        <a:graphic>
          <a:graphicData uri="http://schemas.openxmlformats.org/drawingml/2006/chart">
            <c:chart xmlns:c="http://schemas.openxmlformats.org/drawingml/2006/chart" xmlns:r="http://schemas.openxmlformats.org/officeDocument/2006/relationships" r:id="rId6"/>
          </a:graphicData>
        </a:graphic>
      </p:graphicFrame>
      <p:pic>
        <p:nvPicPr>
          <p:cNvPr id="3" name="Picture 2">
            <a:extLst>
              <a:ext uri="{FF2B5EF4-FFF2-40B4-BE49-F238E27FC236}">
                <a16:creationId xmlns:a16="http://schemas.microsoft.com/office/drawing/2014/main" id="{2BDBB07E-7057-4571-BC8C-C9B9B8B17DC7}"/>
              </a:ext>
            </a:extLst>
          </p:cNvPr>
          <p:cNvPicPr>
            <a:picLocks noChangeAspect="1"/>
          </p:cNvPicPr>
          <p:nvPr/>
        </p:nvPicPr>
        <p:blipFill>
          <a:blip r:embed="rId7"/>
          <a:stretch>
            <a:fillRect/>
          </a:stretch>
        </p:blipFill>
        <p:spPr>
          <a:xfrm>
            <a:off x="1069900" y="1106822"/>
            <a:ext cx="3482321" cy="1835509"/>
          </a:xfrm>
          <a:prstGeom prst="rect">
            <a:avLst/>
          </a:prstGeom>
        </p:spPr>
      </p:pic>
    </p:spTree>
    <p:extLst>
      <p:ext uri="{BB962C8B-B14F-4D97-AF65-F5344CB8AC3E}">
        <p14:creationId xmlns:p14="http://schemas.microsoft.com/office/powerpoint/2010/main" val="26635711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p:nvPr>
            <p:extLst>
              <p:ext uri="{D42A27DB-BD31-4B8C-83A1-F6EECF244321}">
                <p14:modId xmlns:p14="http://schemas.microsoft.com/office/powerpoint/2010/main" val="1985471853"/>
              </p:ext>
            </p:extLst>
          </p:nvPr>
        </p:nvGraphicFramePr>
        <p:xfrm>
          <a:off x="528917" y="866696"/>
          <a:ext cx="11134165" cy="5593976"/>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5309550" y="1348160"/>
            <a:ext cx="3803073" cy="369332"/>
          </a:xfrm>
          <a:prstGeom prst="rect">
            <a:avLst/>
          </a:prstGeom>
          <a:noFill/>
        </p:spPr>
        <p:txBody>
          <a:bodyPr wrap="square" rtlCol="0">
            <a:spAutoFit/>
          </a:bodyPr>
          <a:lstStyle/>
          <a:p>
            <a:pPr algn="r"/>
            <a:r>
              <a:rPr lang="en-US" dirty="0">
                <a:solidFill>
                  <a:srgbClr val="5A5A5A"/>
                </a:solidFill>
                <a:latin typeface="Franklin Gothic Book" panose="020B0503020102020204" pitchFamily="34" charset="0"/>
              </a:rPr>
              <a:t>Fun***</a:t>
            </a:r>
          </a:p>
        </p:txBody>
      </p:sp>
      <p:sp>
        <p:nvSpPr>
          <p:cNvPr id="9" name="TextBox 8">
            <a:extLst>
              <a:ext uri="{FF2B5EF4-FFF2-40B4-BE49-F238E27FC236}">
                <a16:creationId xmlns:a16="http://schemas.microsoft.com/office/drawing/2014/main" id="{D3913DCB-A558-3044-AF64-13D84183A088}"/>
              </a:ext>
            </a:extLst>
          </p:cNvPr>
          <p:cNvSpPr txBox="1"/>
          <p:nvPr/>
        </p:nvSpPr>
        <p:spPr>
          <a:xfrm>
            <a:off x="795018" y="635863"/>
            <a:ext cx="10601961" cy="461665"/>
          </a:xfrm>
          <a:prstGeom prst="rect">
            <a:avLst/>
          </a:prstGeom>
          <a:noFill/>
        </p:spPr>
        <p:txBody>
          <a:bodyPr wrap="square" rtlCol="0">
            <a:spAutoFit/>
          </a:bodyPr>
          <a:lstStyle/>
          <a:p>
            <a:r>
              <a:rPr lang="en-US" sz="2400" dirty="0">
                <a:solidFill>
                  <a:srgbClr val="5A5A5A"/>
                </a:solidFill>
                <a:latin typeface="Franklin Gothic Book" panose="020B0503020102020204" pitchFamily="34" charset="0"/>
              </a:rPr>
              <a:t>Ratings for </a:t>
            </a:r>
            <a:r>
              <a:rPr lang="en-US" sz="2400" b="1" dirty="0">
                <a:solidFill>
                  <a:srgbClr val="F58238"/>
                </a:solidFill>
                <a:latin typeface="Franklin Gothic Book" panose="020B0503020102020204" pitchFamily="34" charset="0"/>
              </a:rPr>
              <a:t>Females</a:t>
            </a:r>
            <a:r>
              <a:rPr lang="en-US" sz="2400" dirty="0">
                <a:solidFill>
                  <a:srgbClr val="5C5D5F"/>
                </a:solidFill>
                <a:latin typeface="Franklin Gothic Book" panose="020B0503020102020204" pitchFamily="34" charset="0"/>
              </a:rPr>
              <a:t> </a:t>
            </a:r>
            <a:r>
              <a:rPr lang="en-US" sz="2400" dirty="0">
                <a:solidFill>
                  <a:srgbClr val="5A5A5A"/>
                </a:solidFill>
                <a:latin typeface="Franklin Gothic Book" panose="020B0503020102020204" pitchFamily="34" charset="0"/>
              </a:rPr>
              <a:t>and</a:t>
            </a:r>
            <a:r>
              <a:rPr lang="en-US" sz="2400" dirty="0">
                <a:solidFill>
                  <a:srgbClr val="5C5D5F"/>
                </a:solidFill>
                <a:latin typeface="Franklin Gothic Book" panose="020B0503020102020204" pitchFamily="34" charset="0"/>
              </a:rPr>
              <a:t> </a:t>
            </a:r>
            <a:r>
              <a:rPr lang="en-US" sz="2400" b="1" dirty="0">
                <a:solidFill>
                  <a:srgbClr val="4F7199"/>
                </a:solidFill>
                <a:latin typeface="Franklin Gothic Book" panose="020B0503020102020204" pitchFamily="34" charset="0"/>
              </a:rPr>
              <a:t>Males</a:t>
            </a:r>
          </a:p>
        </p:txBody>
      </p:sp>
    </p:spTree>
    <p:extLst>
      <p:ext uri="{BB962C8B-B14F-4D97-AF65-F5344CB8AC3E}">
        <p14:creationId xmlns:p14="http://schemas.microsoft.com/office/powerpoint/2010/main" val="25344941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Chart 21">
            <a:extLst>
              <a:ext uri="{FF2B5EF4-FFF2-40B4-BE49-F238E27FC236}">
                <a16:creationId xmlns:a16="http://schemas.microsoft.com/office/drawing/2014/main" id="{BD0B0B28-AFDE-4301-9DB8-FE045B09C3F8}"/>
              </a:ext>
            </a:extLst>
          </p:cNvPr>
          <p:cNvGraphicFramePr>
            <a:graphicFrameLocks/>
          </p:cNvGraphicFramePr>
          <p:nvPr>
            <p:extLst>
              <p:ext uri="{D42A27DB-BD31-4B8C-83A1-F6EECF244321}">
                <p14:modId xmlns:p14="http://schemas.microsoft.com/office/powerpoint/2010/main" val="1085388342"/>
              </p:ext>
            </p:extLst>
          </p:nvPr>
        </p:nvGraphicFramePr>
        <p:xfrm>
          <a:off x="1057391" y="1186050"/>
          <a:ext cx="10077217" cy="513944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179012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Chart 21">
            <a:extLst>
              <a:ext uri="{FF2B5EF4-FFF2-40B4-BE49-F238E27FC236}">
                <a16:creationId xmlns:a16="http://schemas.microsoft.com/office/drawing/2014/main" id="{BD0B0B28-AFDE-4301-9DB8-FE045B09C3F8}"/>
              </a:ext>
            </a:extLst>
          </p:cNvPr>
          <p:cNvGraphicFramePr>
            <a:graphicFrameLocks/>
          </p:cNvGraphicFramePr>
          <p:nvPr>
            <p:extLst>
              <p:ext uri="{D42A27DB-BD31-4B8C-83A1-F6EECF244321}">
                <p14:modId xmlns:p14="http://schemas.microsoft.com/office/powerpoint/2010/main" val="844149176"/>
              </p:ext>
            </p:extLst>
          </p:nvPr>
        </p:nvGraphicFramePr>
        <p:xfrm>
          <a:off x="1057391" y="1132262"/>
          <a:ext cx="10077217" cy="513944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600462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E2370399-AFAA-4E61-8346-2199493455BC}"/>
              </a:ext>
            </a:extLst>
          </p:cNvPr>
          <p:cNvSpPr txBox="1"/>
          <p:nvPr/>
        </p:nvSpPr>
        <p:spPr>
          <a:xfrm>
            <a:off x="1335254" y="938036"/>
            <a:ext cx="4998637" cy="400110"/>
          </a:xfrm>
          <a:prstGeom prst="rect">
            <a:avLst/>
          </a:prstGeom>
          <a:noFill/>
        </p:spPr>
        <p:txBody>
          <a:bodyPr wrap="square" rtlCol="0">
            <a:spAutoFit/>
          </a:bodyPr>
          <a:lstStyle/>
          <a:p>
            <a:r>
              <a:rPr lang="en-US" sz="2000" dirty="0">
                <a:solidFill>
                  <a:srgbClr val="5A5A5A"/>
                </a:solidFill>
              </a:rPr>
              <a:t>Ratings &amp; Outcomes for </a:t>
            </a:r>
            <a:r>
              <a:rPr lang="en-US" sz="2000" b="1" dirty="0">
                <a:solidFill>
                  <a:schemeClr val="accent1"/>
                </a:solidFill>
              </a:rPr>
              <a:t>Males</a:t>
            </a:r>
            <a:r>
              <a:rPr lang="en-US" sz="2000" dirty="0">
                <a:solidFill>
                  <a:srgbClr val="5C5D5F"/>
                </a:solidFill>
              </a:rPr>
              <a:t> </a:t>
            </a:r>
            <a:r>
              <a:rPr lang="en-US" sz="2000" dirty="0">
                <a:solidFill>
                  <a:srgbClr val="5A5A5A"/>
                </a:solidFill>
              </a:rPr>
              <a:t>and</a:t>
            </a:r>
            <a:r>
              <a:rPr lang="en-US" sz="2000" dirty="0">
                <a:solidFill>
                  <a:srgbClr val="5C5D5F"/>
                </a:solidFill>
              </a:rPr>
              <a:t> </a:t>
            </a:r>
            <a:r>
              <a:rPr lang="en-US" sz="2000" b="1" dirty="0">
                <a:solidFill>
                  <a:schemeClr val="accent4"/>
                </a:solidFill>
              </a:rPr>
              <a:t>Females</a:t>
            </a:r>
          </a:p>
        </p:txBody>
      </p:sp>
      <p:graphicFrame>
        <p:nvGraphicFramePr>
          <p:cNvPr id="4" name="Chart 3">
            <a:extLst>
              <a:ext uri="{FF2B5EF4-FFF2-40B4-BE49-F238E27FC236}">
                <a16:creationId xmlns:a16="http://schemas.microsoft.com/office/drawing/2014/main" id="{F5C6E8D8-D87A-4580-AB26-903B5F0D750E}"/>
              </a:ext>
            </a:extLst>
          </p:cNvPr>
          <p:cNvGraphicFramePr/>
          <p:nvPr>
            <p:extLst>
              <p:ext uri="{D42A27DB-BD31-4B8C-83A1-F6EECF244321}">
                <p14:modId xmlns:p14="http://schemas.microsoft.com/office/powerpoint/2010/main" val="3062675204"/>
              </p:ext>
            </p:extLst>
          </p:nvPr>
        </p:nvGraphicFramePr>
        <p:xfrm>
          <a:off x="1318735" y="1288304"/>
          <a:ext cx="9768468" cy="4467037"/>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B8CB386C-281B-430E-9E58-C80DD560867E}"/>
              </a:ext>
            </a:extLst>
          </p:cNvPr>
          <p:cNvSpPr txBox="1"/>
          <p:nvPr/>
        </p:nvSpPr>
        <p:spPr>
          <a:xfrm>
            <a:off x="1335254" y="1656160"/>
            <a:ext cx="1906860" cy="3724096"/>
          </a:xfrm>
          <a:prstGeom prst="rect">
            <a:avLst/>
          </a:prstGeom>
          <a:solidFill>
            <a:schemeClr val="bg1"/>
          </a:solidFill>
        </p:spPr>
        <p:txBody>
          <a:bodyPr wrap="square" rtlCol="0">
            <a:spAutoFit/>
          </a:bodyPr>
          <a:lstStyle/>
          <a:p>
            <a:pPr>
              <a:spcAft>
                <a:spcPts val="300"/>
              </a:spcAft>
            </a:pPr>
            <a:r>
              <a:rPr lang="en-US" sz="2400" dirty="0"/>
              <a:t>Event Rating</a:t>
            </a:r>
          </a:p>
          <a:p>
            <a:pPr>
              <a:spcAft>
                <a:spcPts val="300"/>
              </a:spcAft>
            </a:pPr>
            <a:endParaRPr lang="en-US" sz="2400" dirty="0"/>
          </a:p>
          <a:p>
            <a:pPr>
              <a:spcAft>
                <a:spcPts val="300"/>
              </a:spcAft>
            </a:pPr>
            <a:r>
              <a:rPr lang="en-US" sz="2400" dirty="0"/>
              <a:t>Learning</a:t>
            </a:r>
          </a:p>
          <a:p>
            <a:pPr>
              <a:spcAft>
                <a:spcPts val="300"/>
              </a:spcAft>
            </a:pPr>
            <a:endParaRPr lang="en-US" sz="2400" dirty="0"/>
          </a:p>
          <a:p>
            <a:pPr>
              <a:spcAft>
                <a:spcPts val="300"/>
              </a:spcAft>
            </a:pPr>
            <a:r>
              <a:rPr lang="en-US" sz="2400" dirty="0"/>
              <a:t>Inspired</a:t>
            </a:r>
          </a:p>
          <a:p>
            <a:pPr>
              <a:spcAft>
                <a:spcPts val="300"/>
              </a:spcAft>
            </a:pPr>
            <a:r>
              <a:rPr lang="en-US" sz="2400" dirty="0"/>
              <a:t> </a:t>
            </a:r>
          </a:p>
          <a:p>
            <a:pPr>
              <a:spcAft>
                <a:spcPts val="300"/>
              </a:spcAft>
            </a:pPr>
            <a:r>
              <a:rPr lang="en-US" sz="2400" dirty="0"/>
              <a:t>Awareness</a:t>
            </a:r>
          </a:p>
          <a:p>
            <a:pPr>
              <a:spcAft>
                <a:spcPts val="300"/>
              </a:spcAft>
            </a:pPr>
            <a:endParaRPr lang="en-US" sz="2400" dirty="0"/>
          </a:p>
          <a:p>
            <a:pPr>
              <a:spcAft>
                <a:spcPts val="300"/>
              </a:spcAft>
            </a:pPr>
            <a:r>
              <a:rPr lang="en-US" sz="2400" dirty="0"/>
              <a:t>Careers</a:t>
            </a:r>
            <a:endParaRPr lang="en-US" dirty="0"/>
          </a:p>
        </p:txBody>
      </p:sp>
    </p:spTree>
    <p:extLst>
      <p:ext uri="{BB962C8B-B14F-4D97-AF65-F5344CB8AC3E}">
        <p14:creationId xmlns:p14="http://schemas.microsoft.com/office/powerpoint/2010/main" val="4918509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F5C6E8D8-D87A-4580-AB26-903B5F0D750E}"/>
              </a:ext>
            </a:extLst>
          </p:cNvPr>
          <p:cNvGraphicFramePr/>
          <p:nvPr>
            <p:extLst>
              <p:ext uri="{D42A27DB-BD31-4B8C-83A1-F6EECF244321}">
                <p14:modId xmlns:p14="http://schemas.microsoft.com/office/powerpoint/2010/main" val="1337497410"/>
              </p:ext>
            </p:extLst>
          </p:nvPr>
        </p:nvGraphicFramePr>
        <p:xfrm>
          <a:off x="1204332" y="1338146"/>
          <a:ext cx="9768468" cy="4795025"/>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B8CB386C-281B-430E-9E58-C80DD560867E}"/>
              </a:ext>
            </a:extLst>
          </p:cNvPr>
          <p:cNvSpPr txBox="1"/>
          <p:nvPr/>
        </p:nvSpPr>
        <p:spPr>
          <a:xfrm>
            <a:off x="1335254" y="1656160"/>
            <a:ext cx="1906860" cy="3724096"/>
          </a:xfrm>
          <a:prstGeom prst="rect">
            <a:avLst/>
          </a:prstGeom>
          <a:solidFill>
            <a:schemeClr val="bg1"/>
          </a:solidFill>
        </p:spPr>
        <p:txBody>
          <a:bodyPr wrap="square" rtlCol="0">
            <a:spAutoFit/>
          </a:bodyPr>
          <a:lstStyle/>
          <a:p>
            <a:pPr>
              <a:spcAft>
                <a:spcPts val="300"/>
              </a:spcAft>
            </a:pPr>
            <a:r>
              <a:rPr lang="en-US" sz="2400" dirty="0"/>
              <a:t>Event Rating</a:t>
            </a:r>
          </a:p>
          <a:p>
            <a:pPr>
              <a:spcAft>
                <a:spcPts val="300"/>
              </a:spcAft>
            </a:pPr>
            <a:endParaRPr lang="en-US" sz="2400" dirty="0"/>
          </a:p>
          <a:p>
            <a:pPr>
              <a:spcAft>
                <a:spcPts val="300"/>
              </a:spcAft>
            </a:pPr>
            <a:r>
              <a:rPr lang="en-US" sz="2400" dirty="0"/>
              <a:t>Learning</a:t>
            </a:r>
          </a:p>
          <a:p>
            <a:pPr>
              <a:spcAft>
                <a:spcPts val="300"/>
              </a:spcAft>
            </a:pPr>
            <a:endParaRPr lang="en-US" sz="2400" dirty="0"/>
          </a:p>
          <a:p>
            <a:pPr>
              <a:spcAft>
                <a:spcPts val="300"/>
              </a:spcAft>
            </a:pPr>
            <a:r>
              <a:rPr lang="en-US" sz="2400" dirty="0"/>
              <a:t>Inspired</a:t>
            </a:r>
          </a:p>
          <a:p>
            <a:pPr>
              <a:spcAft>
                <a:spcPts val="300"/>
              </a:spcAft>
            </a:pPr>
            <a:r>
              <a:rPr lang="en-US" sz="2400" dirty="0"/>
              <a:t> </a:t>
            </a:r>
          </a:p>
          <a:p>
            <a:pPr>
              <a:spcAft>
                <a:spcPts val="300"/>
              </a:spcAft>
            </a:pPr>
            <a:r>
              <a:rPr lang="en-US" sz="2400" dirty="0"/>
              <a:t>Awareness</a:t>
            </a:r>
          </a:p>
          <a:p>
            <a:pPr>
              <a:spcAft>
                <a:spcPts val="300"/>
              </a:spcAft>
            </a:pPr>
            <a:endParaRPr lang="en-US" sz="2400" dirty="0"/>
          </a:p>
          <a:p>
            <a:pPr>
              <a:spcAft>
                <a:spcPts val="300"/>
              </a:spcAft>
            </a:pPr>
            <a:r>
              <a:rPr lang="en-US" sz="2400" dirty="0"/>
              <a:t>Careers</a:t>
            </a:r>
            <a:endParaRPr lang="en-US" dirty="0"/>
          </a:p>
        </p:txBody>
      </p:sp>
      <p:sp>
        <p:nvSpPr>
          <p:cNvPr id="5" name="TextBox 4">
            <a:extLst>
              <a:ext uri="{FF2B5EF4-FFF2-40B4-BE49-F238E27FC236}">
                <a16:creationId xmlns:a16="http://schemas.microsoft.com/office/drawing/2014/main" id="{F051C9DB-03C2-4C12-8DBB-08835DF96226}"/>
              </a:ext>
            </a:extLst>
          </p:cNvPr>
          <p:cNvSpPr txBox="1"/>
          <p:nvPr/>
        </p:nvSpPr>
        <p:spPr>
          <a:xfrm>
            <a:off x="1335254" y="938036"/>
            <a:ext cx="4998637" cy="400110"/>
          </a:xfrm>
          <a:prstGeom prst="rect">
            <a:avLst/>
          </a:prstGeom>
          <a:noFill/>
        </p:spPr>
        <p:txBody>
          <a:bodyPr wrap="square" rtlCol="0">
            <a:spAutoFit/>
          </a:bodyPr>
          <a:lstStyle/>
          <a:p>
            <a:r>
              <a:rPr lang="en-US" sz="2000" dirty="0">
                <a:solidFill>
                  <a:srgbClr val="5A5A5A"/>
                </a:solidFill>
              </a:rPr>
              <a:t>Ratings &amp; Outcomes for </a:t>
            </a:r>
            <a:r>
              <a:rPr lang="en-US" sz="2000" b="1" dirty="0">
                <a:solidFill>
                  <a:schemeClr val="accent1"/>
                </a:solidFill>
              </a:rPr>
              <a:t>Males</a:t>
            </a:r>
            <a:r>
              <a:rPr lang="en-US" sz="2000" dirty="0">
                <a:solidFill>
                  <a:srgbClr val="5C5D5F"/>
                </a:solidFill>
              </a:rPr>
              <a:t> </a:t>
            </a:r>
            <a:r>
              <a:rPr lang="en-US" sz="2000" dirty="0">
                <a:solidFill>
                  <a:srgbClr val="5A5A5A"/>
                </a:solidFill>
              </a:rPr>
              <a:t>and</a:t>
            </a:r>
            <a:r>
              <a:rPr lang="en-US" sz="2000" dirty="0">
                <a:solidFill>
                  <a:srgbClr val="5C5D5F"/>
                </a:solidFill>
              </a:rPr>
              <a:t> </a:t>
            </a:r>
            <a:r>
              <a:rPr lang="en-US" sz="2000" b="1" dirty="0">
                <a:solidFill>
                  <a:schemeClr val="accent4"/>
                </a:solidFill>
              </a:rPr>
              <a:t>Females</a:t>
            </a:r>
          </a:p>
        </p:txBody>
      </p:sp>
    </p:spTree>
    <p:extLst>
      <p:ext uri="{BB962C8B-B14F-4D97-AF65-F5344CB8AC3E}">
        <p14:creationId xmlns:p14="http://schemas.microsoft.com/office/powerpoint/2010/main" val="12301263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5">
            <a:extLst>
              <a:ext uri="{FF2B5EF4-FFF2-40B4-BE49-F238E27FC236}">
                <a16:creationId xmlns:a16="http://schemas.microsoft.com/office/drawing/2014/main" id="{36B8364A-7EAC-CF48-81AC-EA3578B893B8}"/>
              </a:ext>
            </a:extLst>
          </p:cNvPr>
          <p:cNvGraphicFramePr>
            <a:graphicFrameLocks/>
          </p:cNvGraphicFramePr>
          <p:nvPr>
            <p:extLst>
              <p:ext uri="{D42A27DB-BD31-4B8C-83A1-F6EECF244321}">
                <p14:modId xmlns:p14="http://schemas.microsoft.com/office/powerpoint/2010/main" val="1217720742"/>
              </p:ext>
            </p:extLst>
          </p:nvPr>
        </p:nvGraphicFramePr>
        <p:xfrm>
          <a:off x="1335254" y="1338146"/>
          <a:ext cx="9324950" cy="4510899"/>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B5138427-F43F-475E-9E02-D82BB9F08776}"/>
              </a:ext>
            </a:extLst>
          </p:cNvPr>
          <p:cNvSpPr txBox="1"/>
          <p:nvPr/>
        </p:nvSpPr>
        <p:spPr>
          <a:xfrm>
            <a:off x="1335254" y="938036"/>
            <a:ext cx="4998637" cy="400110"/>
          </a:xfrm>
          <a:prstGeom prst="rect">
            <a:avLst/>
          </a:prstGeom>
          <a:noFill/>
        </p:spPr>
        <p:txBody>
          <a:bodyPr wrap="square" rtlCol="0">
            <a:spAutoFit/>
          </a:bodyPr>
          <a:lstStyle/>
          <a:p>
            <a:r>
              <a:rPr lang="en-US" sz="2000" dirty="0">
                <a:solidFill>
                  <a:srgbClr val="5A5A5A"/>
                </a:solidFill>
              </a:rPr>
              <a:t>Ratings &amp; Outcomes for </a:t>
            </a:r>
            <a:r>
              <a:rPr lang="en-US" sz="2000" b="1" dirty="0">
                <a:solidFill>
                  <a:schemeClr val="accent1"/>
                </a:solidFill>
              </a:rPr>
              <a:t>Males</a:t>
            </a:r>
            <a:r>
              <a:rPr lang="en-US" sz="2000" dirty="0">
                <a:solidFill>
                  <a:srgbClr val="5C5D5F"/>
                </a:solidFill>
              </a:rPr>
              <a:t> </a:t>
            </a:r>
            <a:r>
              <a:rPr lang="en-US" sz="2000" dirty="0">
                <a:solidFill>
                  <a:srgbClr val="5A5A5A"/>
                </a:solidFill>
              </a:rPr>
              <a:t>and</a:t>
            </a:r>
            <a:r>
              <a:rPr lang="en-US" sz="2000" dirty="0">
                <a:solidFill>
                  <a:srgbClr val="5C5D5F"/>
                </a:solidFill>
              </a:rPr>
              <a:t> </a:t>
            </a:r>
            <a:r>
              <a:rPr lang="en-US" sz="2000" b="1" dirty="0">
                <a:solidFill>
                  <a:schemeClr val="accent4"/>
                </a:solidFill>
              </a:rPr>
              <a:t>Females</a:t>
            </a:r>
          </a:p>
        </p:txBody>
      </p:sp>
    </p:spTree>
    <p:extLst>
      <p:ext uri="{BB962C8B-B14F-4D97-AF65-F5344CB8AC3E}">
        <p14:creationId xmlns:p14="http://schemas.microsoft.com/office/powerpoint/2010/main" val="41195683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ontent Placeholder 3">
            <a:extLst>
              <a:ext uri="{FF2B5EF4-FFF2-40B4-BE49-F238E27FC236}">
                <a16:creationId xmlns:a16="http://schemas.microsoft.com/office/drawing/2014/main" id="{F69B2CB1-6EDA-439F-B20F-7BC5C072BDC7}"/>
              </a:ext>
            </a:extLst>
          </p:cNvPr>
          <p:cNvGraphicFramePr>
            <a:graphicFrameLocks/>
          </p:cNvGraphicFramePr>
          <p:nvPr>
            <p:extLst>
              <p:ext uri="{D42A27DB-BD31-4B8C-83A1-F6EECF244321}">
                <p14:modId xmlns:p14="http://schemas.microsoft.com/office/powerpoint/2010/main" val="602199569"/>
              </p:ext>
            </p:extLst>
          </p:nvPr>
        </p:nvGraphicFramePr>
        <p:xfrm>
          <a:off x="2285917" y="1386021"/>
          <a:ext cx="7620165" cy="4046259"/>
        </p:xfrm>
        <a:graphic>
          <a:graphicData uri="http://schemas.openxmlformats.org/drawingml/2006/chart">
            <c:chart xmlns:c="http://schemas.openxmlformats.org/drawingml/2006/chart" xmlns:r="http://schemas.openxmlformats.org/officeDocument/2006/relationships" r:id="rId3"/>
          </a:graphicData>
        </a:graphic>
      </p:graphicFrame>
      <p:sp>
        <p:nvSpPr>
          <p:cNvPr id="26" name="TextBox 25">
            <a:extLst>
              <a:ext uri="{FF2B5EF4-FFF2-40B4-BE49-F238E27FC236}">
                <a16:creationId xmlns:a16="http://schemas.microsoft.com/office/drawing/2014/main" id="{8D14E2B8-027D-4539-A65E-D815AAAE6C0A}"/>
              </a:ext>
            </a:extLst>
          </p:cNvPr>
          <p:cNvSpPr txBox="1"/>
          <p:nvPr/>
        </p:nvSpPr>
        <p:spPr>
          <a:xfrm>
            <a:off x="3557239" y="1216744"/>
            <a:ext cx="6188927" cy="338554"/>
          </a:xfrm>
          <a:prstGeom prst="rect">
            <a:avLst/>
          </a:prstGeom>
          <a:noFill/>
        </p:spPr>
        <p:txBody>
          <a:bodyPr wrap="square" rtlCol="0">
            <a:spAutoFit/>
          </a:bodyPr>
          <a:lstStyle/>
          <a:p>
            <a:r>
              <a:rPr lang="en-US" sz="1600" dirty="0">
                <a:solidFill>
                  <a:srgbClr val="F58238"/>
                </a:solidFill>
                <a:ea typeface="Verdana" panose="020B0604030504040204" pitchFamily="34" charset="0"/>
              </a:rPr>
              <a:t>HS</a:t>
            </a:r>
            <a:r>
              <a:rPr lang="en-US" sz="1600" dirty="0">
                <a:solidFill>
                  <a:srgbClr val="55C0AC"/>
                </a:solidFill>
                <a:ea typeface="Verdana" panose="020B0604030504040204" pitchFamily="34" charset="0"/>
              </a:rPr>
              <a:t>   </a:t>
            </a:r>
            <a:r>
              <a:rPr lang="en-US" sz="1600" dirty="0">
                <a:solidFill>
                  <a:schemeClr val="accent1">
                    <a:lumMod val="50000"/>
                  </a:schemeClr>
                </a:solidFill>
                <a:ea typeface="Verdana" panose="020B0604030504040204" pitchFamily="34" charset="0"/>
              </a:rPr>
              <a:t>AA </a:t>
            </a:r>
            <a:r>
              <a:rPr lang="en-US" sz="1600" dirty="0">
                <a:solidFill>
                  <a:srgbClr val="FFC000"/>
                </a:solidFill>
                <a:ea typeface="Verdana" panose="020B0604030504040204" pitchFamily="34" charset="0"/>
              </a:rPr>
              <a:t>       </a:t>
            </a:r>
            <a:r>
              <a:rPr lang="en-US" sz="1600" dirty="0">
                <a:solidFill>
                  <a:srgbClr val="55C0AC"/>
                </a:solidFill>
                <a:ea typeface="Verdana" panose="020B0604030504040204" pitchFamily="34" charset="0"/>
              </a:rPr>
              <a:t>    </a:t>
            </a:r>
            <a:r>
              <a:rPr lang="en-US" sz="1600" dirty="0">
                <a:solidFill>
                  <a:schemeClr val="accent4"/>
                </a:solidFill>
                <a:ea typeface="Verdana" panose="020B0604030504040204" pitchFamily="34" charset="0"/>
              </a:rPr>
              <a:t>BA/BS                                             </a:t>
            </a:r>
            <a:r>
              <a:rPr lang="en-US" sz="1600" dirty="0">
                <a:solidFill>
                  <a:schemeClr val="accent4">
                    <a:lumMod val="50000"/>
                  </a:schemeClr>
                </a:solidFill>
                <a:ea typeface="Verdana" panose="020B0604030504040204" pitchFamily="34" charset="0"/>
              </a:rPr>
              <a:t>Post Grad</a:t>
            </a:r>
          </a:p>
        </p:txBody>
      </p:sp>
    </p:spTree>
    <p:extLst>
      <p:ext uri="{BB962C8B-B14F-4D97-AF65-F5344CB8AC3E}">
        <p14:creationId xmlns:p14="http://schemas.microsoft.com/office/powerpoint/2010/main" val="4035917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Content Placeholder 2"/>
          <p:cNvSpPr>
            <a:spLocks noGrp="1"/>
          </p:cNvSpPr>
          <p:nvPr>
            <p:ph idx="4294967295"/>
          </p:nvPr>
        </p:nvSpPr>
        <p:spPr>
          <a:xfrm>
            <a:off x="1088938" y="974470"/>
            <a:ext cx="3619500" cy="1609725"/>
          </a:xfrm>
        </p:spPr>
        <p:txBody>
          <a:bodyPr>
            <a:normAutofit/>
          </a:bodyPr>
          <a:lstStyle/>
          <a:p>
            <a:pPr marL="0" indent="0">
              <a:buNone/>
            </a:pPr>
            <a:r>
              <a:rPr lang="en-US" sz="10000" dirty="0">
                <a:solidFill>
                  <a:srgbClr val="4F7199"/>
                </a:solidFill>
                <a:ea typeface="Verdana" panose="020B0604030504040204" pitchFamily="34" charset="0"/>
                <a:cs typeface="Verdana" panose="020B0604030504040204" pitchFamily="34" charset="0"/>
              </a:rPr>
              <a:t>81%</a:t>
            </a:r>
          </a:p>
        </p:txBody>
      </p:sp>
      <p:sp>
        <p:nvSpPr>
          <p:cNvPr id="118" name="TextBox 117"/>
          <p:cNvSpPr txBox="1"/>
          <p:nvPr/>
        </p:nvSpPr>
        <p:spPr>
          <a:xfrm>
            <a:off x="1088938" y="2135243"/>
            <a:ext cx="3962399" cy="1323439"/>
          </a:xfrm>
          <a:prstGeom prst="rect">
            <a:avLst/>
          </a:prstGeom>
          <a:noFill/>
        </p:spPr>
        <p:txBody>
          <a:bodyPr wrap="square" rtlCol="0">
            <a:spAutoFit/>
          </a:bodyPr>
          <a:lstStyle/>
          <a:p>
            <a:r>
              <a:rPr lang="en-US" sz="2000" b="1" dirty="0">
                <a:solidFill>
                  <a:schemeClr val="accent4"/>
                </a:solidFill>
                <a:ea typeface="Verdana" panose="020B0604030504040204" pitchFamily="34" charset="0"/>
                <a:cs typeface="Verdana" panose="020B0604030504040204" pitchFamily="34" charset="0"/>
              </a:rPr>
              <a:t>of returning attendees extended their experience </a:t>
            </a:r>
            <a:r>
              <a:rPr lang="en-US" sz="2000" dirty="0">
                <a:solidFill>
                  <a:srgbClr val="5A5A5A"/>
                </a:solidFill>
                <a:ea typeface="Verdana" panose="020B0604030504040204" pitchFamily="34" charset="0"/>
                <a:cs typeface="Verdana" panose="020B0604030504040204" pitchFamily="34" charset="0"/>
              </a:rPr>
              <a:t>by looking for more information or doing another activity related to a Festival topic</a:t>
            </a:r>
          </a:p>
        </p:txBody>
      </p:sp>
      <p:pic>
        <p:nvPicPr>
          <p:cNvPr id="3" name="Graphic 2" descr="Man">
            <a:extLst>
              <a:ext uri="{FF2B5EF4-FFF2-40B4-BE49-F238E27FC236}">
                <a16:creationId xmlns:a16="http://schemas.microsoft.com/office/drawing/2014/main" id="{D97EE99A-B71C-4953-8D2E-0873E012637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232118" y="4473830"/>
            <a:ext cx="914400" cy="914400"/>
          </a:xfrm>
          <a:prstGeom prst="rect">
            <a:avLst/>
          </a:prstGeom>
        </p:spPr>
      </p:pic>
      <p:pic>
        <p:nvPicPr>
          <p:cNvPr id="119" name="Graphic 118" descr="Man">
            <a:extLst>
              <a:ext uri="{FF2B5EF4-FFF2-40B4-BE49-F238E27FC236}">
                <a16:creationId xmlns:a16="http://schemas.microsoft.com/office/drawing/2014/main" id="{7ECF4728-7C5C-4772-BD4B-170C84E081A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89318" y="4473830"/>
            <a:ext cx="914400" cy="914400"/>
          </a:xfrm>
          <a:prstGeom prst="rect">
            <a:avLst/>
          </a:prstGeom>
        </p:spPr>
      </p:pic>
      <p:pic>
        <p:nvPicPr>
          <p:cNvPr id="120" name="Graphic 119" descr="Man">
            <a:extLst>
              <a:ext uri="{FF2B5EF4-FFF2-40B4-BE49-F238E27FC236}">
                <a16:creationId xmlns:a16="http://schemas.microsoft.com/office/drawing/2014/main" id="{C1627394-EFAA-4207-BC9F-E0394C370F0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46518" y="4473830"/>
            <a:ext cx="914400" cy="914400"/>
          </a:xfrm>
          <a:prstGeom prst="rect">
            <a:avLst/>
          </a:prstGeom>
        </p:spPr>
      </p:pic>
      <p:pic>
        <p:nvPicPr>
          <p:cNvPr id="121" name="Graphic 120" descr="Man">
            <a:extLst>
              <a:ext uri="{FF2B5EF4-FFF2-40B4-BE49-F238E27FC236}">
                <a16:creationId xmlns:a16="http://schemas.microsoft.com/office/drawing/2014/main" id="{0A7C3504-E8C5-4A81-BAA1-56F3DAC340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603718" y="4473830"/>
            <a:ext cx="914400" cy="914400"/>
          </a:xfrm>
          <a:prstGeom prst="rect">
            <a:avLst/>
          </a:prstGeom>
        </p:spPr>
      </p:pic>
      <p:pic>
        <p:nvPicPr>
          <p:cNvPr id="122" name="Graphic 121" descr="Man">
            <a:extLst>
              <a:ext uri="{FF2B5EF4-FFF2-40B4-BE49-F238E27FC236}">
                <a16:creationId xmlns:a16="http://schemas.microsoft.com/office/drawing/2014/main" id="{E93C4931-A02D-440D-83E6-45DE105E86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060918" y="4473830"/>
            <a:ext cx="914400" cy="914400"/>
          </a:xfrm>
          <a:prstGeom prst="rect">
            <a:avLst/>
          </a:prstGeom>
        </p:spPr>
      </p:pic>
      <p:graphicFrame>
        <p:nvGraphicFramePr>
          <p:cNvPr id="125" name="Chart 124">
            <a:extLst>
              <a:ext uri="{FF2B5EF4-FFF2-40B4-BE49-F238E27FC236}">
                <a16:creationId xmlns:a16="http://schemas.microsoft.com/office/drawing/2014/main" id="{5E240C70-349B-41C0-95F8-3E0D25FF2F26}"/>
              </a:ext>
            </a:extLst>
          </p:cNvPr>
          <p:cNvGraphicFramePr/>
          <p:nvPr>
            <p:extLst/>
          </p:nvPr>
        </p:nvGraphicFramePr>
        <p:xfrm>
          <a:off x="5320496" y="4013868"/>
          <a:ext cx="2166029" cy="1873956"/>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28" name="Chart 127">
            <a:extLst>
              <a:ext uri="{FF2B5EF4-FFF2-40B4-BE49-F238E27FC236}">
                <a16:creationId xmlns:a16="http://schemas.microsoft.com/office/drawing/2014/main" id="{0EF69CCF-47F2-4F2C-8F7D-34105115107C}"/>
              </a:ext>
            </a:extLst>
          </p:cNvPr>
          <p:cNvGraphicFramePr/>
          <p:nvPr>
            <p:extLst/>
          </p:nvPr>
        </p:nvGraphicFramePr>
        <p:xfrm>
          <a:off x="5931275" y="974470"/>
          <a:ext cx="5417282" cy="1164425"/>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31" name="Chart 130">
            <a:extLst>
              <a:ext uri="{FF2B5EF4-FFF2-40B4-BE49-F238E27FC236}">
                <a16:creationId xmlns:a16="http://schemas.microsoft.com/office/drawing/2014/main" id="{82B12908-CD47-4D1F-9C42-28AC187BE44D}"/>
              </a:ext>
            </a:extLst>
          </p:cNvPr>
          <p:cNvGraphicFramePr/>
          <p:nvPr>
            <p:extLst/>
          </p:nvPr>
        </p:nvGraphicFramePr>
        <p:xfrm>
          <a:off x="5931275" y="2045965"/>
          <a:ext cx="5417282" cy="1501993"/>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132" name="Table 131">
            <a:extLst>
              <a:ext uri="{FF2B5EF4-FFF2-40B4-BE49-F238E27FC236}">
                <a16:creationId xmlns:a16="http://schemas.microsoft.com/office/drawing/2014/main" id="{39A8BBA4-A037-4F04-B963-B7B6260207AA}"/>
              </a:ext>
            </a:extLst>
          </p:cNvPr>
          <p:cNvGraphicFramePr>
            <a:graphicFrameLocks noGrp="1"/>
          </p:cNvGraphicFramePr>
          <p:nvPr>
            <p:extLst/>
          </p:nvPr>
        </p:nvGraphicFramePr>
        <p:xfrm>
          <a:off x="1189842" y="4013868"/>
          <a:ext cx="2642112" cy="1781310"/>
        </p:xfrm>
        <a:graphic>
          <a:graphicData uri="http://schemas.openxmlformats.org/drawingml/2006/table">
            <a:tbl>
              <a:tblPr firstRow="1" bandRow="1">
                <a:tableStyleId>{5C22544A-7EE6-4342-B048-85BDC9FD1C3A}</a:tableStyleId>
              </a:tblPr>
              <a:tblGrid>
                <a:gridCol w="248157">
                  <a:extLst>
                    <a:ext uri="{9D8B030D-6E8A-4147-A177-3AD203B41FA5}">
                      <a16:colId xmlns:a16="http://schemas.microsoft.com/office/drawing/2014/main" val="368367087"/>
                    </a:ext>
                  </a:extLst>
                </a:gridCol>
                <a:gridCol w="265995">
                  <a:extLst>
                    <a:ext uri="{9D8B030D-6E8A-4147-A177-3AD203B41FA5}">
                      <a16:colId xmlns:a16="http://schemas.microsoft.com/office/drawing/2014/main" val="1690725044"/>
                    </a:ext>
                  </a:extLst>
                </a:gridCol>
                <a:gridCol w="265995">
                  <a:extLst>
                    <a:ext uri="{9D8B030D-6E8A-4147-A177-3AD203B41FA5}">
                      <a16:colId xmlns:a16="http://schemas.microsoft.com/office/drawing/2014/main" val="4160195057"/>
                    </a:ext>
                  </a:extLst>
                </a:gridCol>
                <a:gridCol w="265995">
                  <a:extLst>
                    <a:ext uri="{9D8B030D-6E8A-4147-A177-3AD203B41FA5}">
                      <a16:colId xmlns:a16="http://schemas.microsoft.com/office/drawing/2014/main" val="1889366465"/>
                    </a:ext>
                  </a:extLst>
                </a:gridCol>
                <a:gridCol w="265995">
                  <a:extLst>
                    <a:ext uri="{9D8B030D-6E8A-4147-A177-3AD203B41FA5}">
                      <a16:colId xmlns:a16="http://schemas.microsoft.com/office/drawing/2014/main" val="3004411511"/>
                    </a:ext>
                  </a:extLst>
                </a:gridCol>
                <a:gridCol w="265995">
                  <a:extLst>
                    <a:ext uri="{9D8B030D-6E8A-4147-A177-3AD203B41FA5}">
                      <a16:colId xmlns:a16="http://schemas.microsoft.com/office/drawing/2014/main" val="1697303374"/>
                    </a:ext>
                  </a:extLst>
                </a:gridCol>
                <a:gridCol w="265995">
                  <a:extLst>
                    <a:ext uri="{9D8B030D-6E8A-4147-A177-3AD203B41FA5}">
                      <a16:colId xmlns:a16="http://schemas.microsoft.com/office/drawing/2014/main" val="3951478774"/>
                    </a:ext>
                  </a:extLst>
                </a:gridCol>
                <a:gridCol w="265995">
                  <a:extLst>
                    <a:ext uri="{9D8B030D-6E8A-4147-A177-3AD203B41FA5}">
                      <a16:colId xmlns:a16="http://schemas.microsoft.com/office/drawing/2014/main" val="2718306549"/>
                    </a:ext>
                  </a:extLst>
                </a:gridCol>
                <a:gridCol w="265995">
                  <a:extLst>
                    <a:ext uri="{9D8B030D-6E8A-4147-A177-3AD203B41FA5}">
                      <a16:colId xmlns:a16="http://schemas.microsoft.com/office/drawing/2014/main" val="717264967"/>
                    </a:ext>
                  </a:extLst>
                </a:gridCol>
                <a:gridCol w="265995">
                  <a:extLst>
                    <a:ext uri="{9D8B030D-6E8A-4147-A177-3AD203B41FA5}">
                      <a16:colId xmlns:a16="http://schemas.microsoft.com/office/drawing/2014/main" val="2859203490"/>
                    </a:ext>
                  </a:extLst>
                </a:gridCol>
              </a:tblGrid>
              <a:tr h="178131">
                <a:tc>
                  <a:txBody>
                    <a:bodyPr/>
                    <a:lstStyle/>
                    <a:p>
                      <a:endParaRPr lang="en-US" sz="200" dirty="0"/>
                    </a:p>
                  </a:txBody>
                  <a:tcPr>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095648360"/>
                  </a:ext>
                </a:extLst>
              </a:tr>
              <a:tr h="178131">
                <a:tc>
                  <a:txBody>
                    <a:bodyPr/>
                    <a:lstStyle/>
                    <a:p>
                      <a:endParaRPr lang="en-US" sz="200" dirty="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63944099"/>
                  </a:ext>
                </a:extLst>
              </a:tr>
              <a:tr h="178131">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466062041"/>
                  </a:ext>
                </a:extLst>
              </a:tr>
              <a:tr h="178131">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809217206"/>
                  </a:ext>
                </a:extLst>
              </a:tr>
              <a:tr h="178131">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903243714"/>
                  </a:ext>
                </a:extLst>
              </a:tr>
              <a:tr h="178131">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679641974"/>
                  </a:ext>
                </a:extLst>
              </a:tr>
              <a:tr h="178131">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16666848"/>
                  </a:ext>
                </a:extLst>
              </a:tr>
              <a:tr h="178131">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2176154272"/>
                  </a:ext>
                </a:extLst>
              </a:tr>
              <a:tr h="178131">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4"/>
                    </a:solidFill>
                  </a:tcPr>
                </a:tc>
                <a:extLst>
                  <a:ext uri="{0D108BD9-81ED-4DB2-BD59-A6C34878D82A}">
                    <a16:rowId xmlns:a16="http://schemas.microsoft.com/office/drawing/2014/main" val="1709226809"/>
                  </a:ext>
                </a:extLst>
              </a:tr>
              <a:tr h="178131">
                <a:tc>
                  <a:txBody>
                    <a:bodyPr/>
                    <a:lstStyle/>
                    <a:p>
                      <a:endParaRPr lang="en-US" sz="200"/>
                    </a:p>
                  </a:txBody>
                  <a:tcPr>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solidFill>
                      <a:schemeClr val="accent4"/>
                    </a:solidFill>
                  </a:tcPr>
                </a:tc>
                <a:tc>
                  <a:txBody>
                    <a:bodyPr/>
                    <a:lstStyle/>
                    <a:p>
                      <a:endParaRPr lang="en-US" sz="200" dirty="0"/>
                    </a:p>
                  </a:txBody>
                  <a:tcPr>
                    <a:lnL w="12700" cap="flat" cmpd="sng" algn="ctr">
                      <a:solidFill>
                        <a:schemeClr val="bg1"/>
                      </a:solidFill>
                      <a:prstDash val="solid"/>
                      <a:round/>
                      <a:headEnd type="none" w="med" len="med"/>
                      <a:tailEnd type="none" w="med" len="med"/>
                    </a:lnL>
                    <a:lnT w="12700" cap="flat" cmpd="sng" algn="ctr">
                      <a:solidFill>
                        <a:schemeClr val="bg1"/>
                      </a:solidFill>
                      <a:prstDash val="solid"/>
                      <a:round/>
                      <a:headEnd type="none" w="med" len="med"/>
                      <a:tailEnd type="none" w="med" len="med"/>
                    </a:lnT>
                    <a:solidFill>
                      <a:schemeClr val="accent4"/>
                    </a:solidFill>
                  </a:tcPr>
                </a:tc>
                <a:extLst>
                  <a:ext uri="{0D108BD9-81ED-4DB2-BD59-A6C34878D82A}">
                    <a16:rowId xmlns:a16="http://schemas.microsoft.com/office/drawing/2014/main" val="2940410113"/>
                  </a:ext>
                </a:extLst>
              </a:tr>
            </a:tbl>
          </a:graphicData>
        </a:graphic>
      </p:graphicFrame>
      <p:sp>
        <p:nvSpPr>
          <p:cNvPr id="133" name="TextBox 132">
            <a:extLst>
              <a:ext uri="{FF2B5EF4-FFF2-40B4-BE49-F238E27FC236}">
                <a16:creationId xmlns:a16="http://schemas.microsoft.com/office/drawing/2014/main" id="{3B25A25A-12A8-4E75-BF77-93959762BE5F}"/>
              </a:ext>
            </a:extLst>
          </p:cNvPr>
          <p:cNvSpPr txBox="1"/>
          <p:nvPr/>
        </p:nvSpPr>
        <p:spPr>
          <a:xfrm>
            <a:off x="1676092" y="4346315"/>
            <a:ext cx="1885071" cy="1107996"/>
          </a:xfrm>
          <a:prstGeom prst="rect">
            <a:avLst/>
          </a:prstGeom>
          <a:noFill/>
        </p:spPr>
        <p:txBody>
          <a:bodyPr wrap="square" rtlCol="0">
            <a:spAutoFit/>
          </a:bodyPr>
          <a:lstStyle/>
          <a:p>
            <a:r>
              <a:rPr lang="en-US" sz="6600" b="1" dirty="0">
                <a:solidFill>
                  <a:schemeClr val="bg1"/>
                </a:solidFill>
              </a:rPr>
              <a:t>81%</a:t>
            </a:r>
          </a:p>
        </p:txBody>
      </p:sp>
      <p:sp>
        <p:nvSpPr>
          <p:cNvPr id="2" name="TextBox 1">
            <a:extLst>
              <a:ext uri="{FF2B5EF4-FFF2-40B4-BE49-F238E27FC236}">
                <a16:creationId xmlns:a16="http://schemas.microsoft.com/office/drawing/2014/main" id="{17A2A1F9-5757-47B5-B5AB-C90260278F92}"/>
              </a:ext>
            </a:extLst>
          </p:cNvPr>
          <p:cNvSpPr txBox="1"/>
          <p:nvPr/>
        </p:nvSpPr>
        <p:spPr>
          <a:xfrm>
            <a:off x="1027611" y="339634"/>
            <a:ext cx="10563498" cy="400110"/>
          </a:xfrm>
          <a:prstGeom prst="rect">
            <a:avLst/>
          </a:prstGeom>
          <a:noFill/>
        </p:spPr>
        <p:txBody>
          <a:bodyPr wrap="square" rtlCol="0">
            <a:spAutoFit/>
          </a:bodyPr>
          <a:lstStyle/>
          <a:p>
            <a:r>
              <a:rPr lang="en-US" sz="2000" b="1" dirty="0">
                <a:solidFill>
                  <a:schemeClr val="accent4"/>
                </a:solidFill>
              </a:rPr>
              <a:t>I need to </a:t>
            </a:r>
            <a:r>
              <a:rPr lang="en-US" sz="2000" dirty="0">
                <a:solidFill>
                  <a:schemeClr val="accent4"/>
                </a:solidFill>
              </a:rPr>
              <a:t>represent a percent of a total for a single measure.</a:t>
            </a:r>
          </a:p>
        </p:txBody>
      </p:sp>
      <p:sp>
        <p:nvSpPr>
          <p:cNvPr id="5" name="TextBox 4">
            <a:extLst>
              <a:ext uri="{FF2B5EF4-FFF2-40B4-BE49-F238E27FC236}">
                <a16:creationId xmlns:a16="http://schemas.microsoft.com/office/drawing/2014/main" id="{59987B3B-11B7-492B-9E67-588137E3C0C2}"/>
              </a:ext>
            </a:extLst>
          </p:cNvPr>
          <p:cNvSpPr txBox="1"/>
          <p:nvPr/>
        </p:nvSpPr>
        <p:spPr>
          <a:xfrm>
            <a:off x="1088938" y="6127625"/>
            <a:ext cx="10160087" cy="307777"/>
          </a:xfrm>
          <a:prstGeom prst="rect">
            <a:avLst/>
          </a:prstGeom>
          <a:noFill/>
        </p:spPr>
        <p:txBody>
          <a:bodyPr wrap="square" rtlCol="0">
            <a:spAutoFit/>
          </a:bodyPr>
          <a:lstStyle/>
          <a:p>
            <a:r>
              <a:rPr lang="en-US" sz="1400" b="1" i="1" dirty="0"/>
              <a:t>Clockwise, from top left</a:t>
            </a:r>
            <a:r>
              <a:rPr lang="en-US" sz="1400" i="1" dirty="0"/>
              <a:t>: big number, 100% stacked bar, bar chart, icon matrix, donut chart, waffle chart </a:t>
            </a:r>
          </a:p>
        </p:txBody>
      </p:sp>
      <p:cxnSp>
        <p:nvCxnSpPr>
          <p:cNvPr id="7" name="Straight Connector 6">
            <a:extLst>
              <a:ext uri="{FF2B5EF4-FFF2-40B4-BE49-F238E27FC236}">
                <a16:creationId xmlns:a16="http://schemas.microsoft.com/office/drawing/2014/main" id="{5CE466C3-C531-4E64-9493-753C225436BC}"/>
              </a:ext>
            </a:extLst>
          </p:cNvPr>
          <p:cNvCxnSpPr/>
          <p:nvPr/>
        </p:nvCxnSpPr>
        <p:spPr>
          <a:xfrm>
            <a:off x="1088938" y="739744"/>
            <a:ext cx="1025961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10508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 name="Content Placeholder 3">
            <a:extLst>
              <a:ext uri="{FF2B5EF4-FFF2-40B4-BE49-F238E27FC236}">
                <a16:creationId xmlns:a16="http://schemas.microsoft.com/office/drawing/2014/main" id="{F69B2CB1-6EDA-439F-B20F-7BC5C072BDC7}"/>
              </a:ext>
            </a:extLst>
          </p:cNvPr>
          <p:cNvGraphicFramePr>
            <a:graphicFrameLocks/>
          </p:cNvGraphicFramePr>
          <p:nvPr>
            <p:extLst>
              <p:ext uri="{D42A27DB-BD31-4B8C-83A1-F6EECF244321}">
                <p14:modId xmlns:p14="http://schemas.microsoft.com/office/powerpoint/2010/main" val="411565274"/>
              </p:ext>
            </p:extLst>
          </p:nvPr>
        </p:nvGraphicFramePr>
        <p:xfrm>
          <a:off x="2285917" y="1386021"/>
          <a:ext cx="7620165" cy="4046259"/>
        </p:xfrm>
        <a:graphic>
          <a:graphicData uri="http://schemas.openxmlformats.org/drawingml/2006/chart">
            <c:chart xmlns:c="http://schemas.openxmlformats.org/drawingml/2006/chart" xmlns:r="http://schemas.openxmlformats.org/officeDocument/2006/relationships" r:id="rId3"/>
          </a:graphicData>
        </a:graphic>
      </p:graphicFrame>
      <p:sp>
        <p:nvSpPr>
          <p:cNvPr id="26" name="TextBox 25">
            <a:extLst>
              <a:ext uri="{FF2B5EF4-FFF2-40B4-BE49-F238E27FC236}">
                <a16:creationId xmlns:a16="http://schemas.microsoft.com/office/drawing/2014/main" id="{8D14E2B8-027D-4539-A65E-D815AAAE6C0A}"/>
              </a:ext>
            </a:extLst>
          </p:cNvPr>
          <p:cNvSpPr txBox="1"/>
          <p:nvPr/>
        </p:nvSpPr>
        <p:spPr>
          <a:xfrm>
            <a:off x="3557239" y="1216744"/>
            <a:ext cx="6188927" cy="338554"/>
          </a:xfrm>
          <a:prstGeom prst="rect">
            <a:avLst/>
          </a:prstGeom>
          <a:noFill/>
        </p:spPr>
        <p:txBody>
          <a:bodyPr wrap="square" rtlCol="0">
            <a:spAutoFit/>
          </a:bodyPr>
          <a:lstStyle/>
          <a:p>
            <a:r>
              <a:rPr lang="en-US" sz="1600" dirty="0">
                <a:solidFill>
                  <a:srgbClr val="F58238"/>
                </a:solidFill>
                <a:ea typeface="Verdana" panose="020B0604030504040204" pitchFamily="34" charset="0"/>
              </a:rPr>
              <a:t>HS</a:t>
            </a:r>
            <a:r>
              <a:rPr lang="en-US" sz="1600" dirty="0">
                <a:solidFill>
                  <a:srgbClr val="55C0AC"/>
                </a:solidFill>
                <a:ea typeface="Verdana" panose="020B0604030504040204" pitchFamily="34" charset="0"/>
              </a:rPr>
              <a:t>   </a:t>
            </a:r>
            <a:r>
              <a:rPr lang="en-US" sz="1600" dirty="0">
                <a:solidFill>
                  <a:schemeClr val="accent1">
                    <a:lumMod val="50000"/>
                  </a:schemeClr>
                </a:solidFill>
                <a:ea typeface="Verdana" panose="020B0604030504040204" pitchFamily="34" charset="0"/>
              </a:rPr>
              <a:t>AA </a:t>
            </a:r>
            <a:r>
              <a:rPr lang="en-US" sz="1600" dirty="0">
                <a:solidFill>
                  <a:srgbClr val="FFC000"/>
                </a:solidFill>
                <a:ea typeface="Verdana" panose="020B0604030504040204" pitchFamily="34" charset="0"/>
              </a:rPr>
              <a:t>       </a:t>
            </a:r>
            <a:r>
              <a:rPr lang="en-US" sz="1600" dirty="0">
                <a:solidFill>
                  <a:srgbClr val="55C0AC"/>
                </a:solidFill>
                <a:ea typeface="Verdana" panose="020B0604030504040204" pitchFamily="34" charset="0"/>
              </a:rPr>
              <a:t>    </a:t>
            </a:r>
            <a:r>
              <a:rPr lang="en-US" sz="1600" dirty="0">
                <a:solidFill>
                  <a:schemeClr val="accent4"/>
                </a:solidFill>
                <a:ea typeface="Verdana" panose="020B0604030504040204" pitchFamily="34" charset="0"/>
              </a:rPr>
              <a:t>BA/BS                                             </a:t>
            </a:r>
            <a:r>
              <a:rPr lang="en-US" sz="1600" dirty="0">
                <a:solidFill>
                  <a:schemeClr val="accent4">
                    <a:lumMod val="50000"/>
                  </a:schemeClr>
                </a:solidFill>
                <a:ea typeface="Verdana" panose="020B0604030504040204" pitchFamily="34" charset="0"/>
              </a:rPr>
              <a:t>Post Grad</a:t>
            </a:r>
          </a:p>
        </p:txBody>
      </p:sp>
    </p:spTree>
    <p:extLst>
      <p:ext uri="{BB962C8B-B14F-4D97-AF65-F5344CB8AC3E}">
        <p14:creationId xmlns:p14="http://schemas.microsoft.com/office/powerpoint/2010/main" val="16561874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hart 11">
            <a:extLst>
              <a:ext uri="{FF2B5EF4-FFF2-40B4-BE49-F238E27FC236}">
                <a16:creationId xmlns:a16="http://schemas.microsoft.com/office/drawing/2014/main" id="{F5A3F609-AAF0-41A7-8338-0B6A4AFF5F10}"/>
              </a:ext>
            </a:extLst>
          </p:cNvPr>
          <p:cNvGraphicFramePr/>
          <p:nvPr>
            <p:extLst>
              <p:ext uri="{D42A27DB-BD31-4B8C-83A1-F6EECF244321}">
                <p14:modId xmlns:p14="http://schemas.microsoft.com/office/powerpoint/2010/main" val="3136195199"/>
              </p:ext>
            </p:extLst>
          </p:nvPr>
        </p:nvGraphicFramePr>
        <p:xfrm>
          <a:off x="524107" y="959006"/>
          <a:ext cx="10950497" cy="478256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326378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A2A1F9-5757-47B5-B5AB-C90260278F92}"/>
              </a:ext>
            </a:extLst>
          </p:cNvPr>
          <p:cNvSpPr txBox="1"/>
          <p:nvPr/>
        </p:nvSpPr>
        <p:spPr>
          <a:xfrm>
            <a:off x="1027611" y="339634"/>
            <a:ext cx="10563498" cy="400110"/>
          </a:xfrm>
          <a:prstGeom prst="rect">
            <a:avLst/>
          </a:prstGeom>
          <a:noFill/>
        </p:spPr>
        <p:txBody>
          <a:bodyPr wrap="square" rtlCol="0">
            <a:spAutoFit/>
          </a:bodyPr>
          <a:lstStyle/>
          <a:p>
            <a:r>
              <a:rPr lang="en-US" sz="2000" b="1" dirty="0">
                <a:solidFill>
                  <a:schemeClr val="accent4"/>
                </a:solidFill>
              </a:rPr>
              <a:t>I need to </a:t>
            </a:r>
            <a:r>
              <a:rPr lang="en-US" sz="2000" dirty="0">
                <a:solidFill>
                  <a:schemeClr val="accent4"/>
                </a:solidFill>
              </a:rPr>
              <a:t>display change over time.</a:t>
            </a:r>
          </a:p>
        </p:txBody>
      </p:sp>
      <p:sp>
        <p:nvSpPr>
          <p:cNvPr id="5" name="TextBox 4">
            <a:extLst>
              <a:ext uri="{FF2B5EF4-FFF2-40B4-BE49-F238E27FC236}">
                <a16:creationId xmlns:a16="http://schemas.microsoft.com/office/drawing/2014/main" id="{59987B3B-11B7-492B-9E67-588137E3C0C2}"/>
              </a:ext>
            </a:extLst>
          </p:cNvPr>
          <p:cNvSpPr txBox="1"/>
          <p:nvPr/>
        </p:nvSpPr>
        <p:spPr>
          <a:xfrm>
            <a:off x="1088938" y="6127625"/>
            <a:ext cx="10160087" cy="307777"/>
          </a:xfrm>
          <a:prstGeom prst="rect">
            <a:avLst/>
          </a:prstGeom>
          <a:noFill/>
        </p:spPr>
        <p:txBody>
          <a:bodyPr wrap="square" rtlCol="0">
            <a:spAutoFit/>
          </a:bodyPr>
          <a:lstStyle/>
          <a:p>
            <a:r>
              <a:rPr lang="en-US" sz="1400" b="1" i="1" dirty="0"/>
              <a:t>Clockwise, from top left</a:t>
            </a:r>
            <a:r>
              <a:rPr lang="en-US" sz="1400" i="1" dirty="0"/>
              <a:t>: line chart, area chart, slope graph, column chart, dumbbell plot, multi-series line chart</a:t>
            </a:r>
          </a:p>
        </p:txBody>
      </p:sp>
      <p:cxnSp>
        <p:nvCxnSpPr>
          <p:cNvPr id="7" name="Straight Connector 6">
            <a:extLst>
              <a:ext uri="{FF2B5EF4-FFF2-40B4-BE49-F238E27FC236}">
                <a16:creationId xmlns:a16="http://schemas.microsoft.com/office/drawing/2014/main" id="{5CE466C3-C531-4E64-9493-753C225436BC}"/>
              </a:ext>
            </a:extLst>
          </p:cNvPr>
          <p:cNvCxnSpPr/>
          <p:nvPr/>
        </p:nvCxnSpPr>
        <p:spPr>
          <a:xfrm>
            <a:off x="1088938" y="739744"/>
            <a:ext cx="1025961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6" name="Chart 5">
            <a:extLst>
              <a:ext uri="{FF2B5EF4-FFF2-40B4-BE49-F238E27FC236}">
                <a16:creationId xmlns:a16="http://schemas.microsoft.com/office/drawing/2014/main" id="{60F9DA9E-B7F3-4162-924A-5B06CFAFA540}"/>
              </a:ext>
            </a:extLst>
          </p:cNvPr>
          <p:cNvGraphicFramePr/>
          <p:nvPr>
            <p:extLst>
              <p:ext uri="{D42A27DB-BD31-4B8C-83A1-F6EECF244321}">
                <p14:modId xmlns:p14="http://schemas.microsoft.com/office/powerpoint/2010/main" val="1429252478"/>
              </p:ext>
            </p:extLst>
          </p:nvPr>
        </p:nvGraphicFramePr>
        <p:xfrm>
          <a:off x="1088938" y="912050"/>
          <a:ext cx="3181979" cy="230182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23370947-8848-4C0B-89BE-68238EBA4FF1}"/>
              </a:ext>
            </a:extLst>
          </p:cNvPr>
          <p:cNvGraphicFramePr/>
          <p:nvPr>
            <p:extLst>
              <p:ext uri="{D42A27DB-BD31-4B8C-83A1-F6EECF244321}">
                <p14:modId xmlns:p14="http://schemas.microsoft.com/office/powerpoint/2010/main" val="1379415564"/>
              </p:ext>
            </p:extLst>
          </p:nvPr>
        </p:nvGraphicFramePr>
        <p:xfrm>
          <a:off x="1088939" y="3587478"/>
          <a:ext cx="3304642" cy="234496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Chart 9">
            <a:extLst>
              <a:ext uri="{FF2B5EF4-FFF2-40B4-BE49-F238E27FC236}">
                <a16:creationId xmlns:a16="http://schemas.microsoft.com/office/drawing/2014/main" id="{6D064DDF-866F-44F2-A69F-EE61B3007DE9}"/>
              </a:ext>
            </a:extLst>
          </p:cNvPr>
          <p:cNvGraphicFramePr/>
          <p:nvPr>
            <p:extLst>
              <p:ext uri="{D42A27DB-BD31-4B8C-83A1-F6EECF244321}">
                <p14:modId xmlns:p14="http://schemas.microsoft.com/office/powerpoint/2010/main" val="1672753771"/>
              </p:ext>
            </p:extLst>
          </p:nvPr>
        </p:nvGraphicFramePr>
        <p:xfrm>
          <a:off x="4776275" y="912049"/>
          <a:ext cx="3364116" cy="230182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1" name="Chart 10">
            <a:extLst>
              <a:ext uri="{FF2B5EF4-FFF2-40B4-BE49-F238E27FC236}">
                <a16:creationId xmlns:a16="http://schemas.microsoft.com/office/drawing/2014/main" id="{80DBF64D-3D4F-4A3F-B119-5AAC8C457C95}"/>
              </a:ext>
            </a:extLst>
          </p:cNvPr>
          <p:cNvGraphicFramePr>
            <a:graphicFrameLocks/>
          </p:cNvGraphicFramePr>
          <p:nvPr>
            <p:extLst>
              <p:ext uri="{D42A27DB-BD31-4B8C-83A1-F6EECF244321}">
                <p14:modId xmlns:p14="http://schemas.microsoft.com/office/powerpoint/2010/main" val="2577888858"/>
              </p:ext>
            </p:extLst>
          </p:nvPr>
        </p:nvGraphicFramePr>
        <p:xfrm>
          <a:off x="4675916" y="3445254"/>
          <a:ext cx="3464475" cy="273333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3" name="Chart 12">
            <a:extLst>
              <a:ext uri="{FF2B5EF4-FFF2-40B4-BE49-F238E27FC236}">
                <a16:creationId xmlns:a16="http://schemas.microsoft.com/office/drawing/2014/main" id="{2806204E-68D7-4D7B-922C-F85505221ABB}"/>
              </a:ext>
            </a:extLst>
          </p:cNvPr>
          <p:cNvGraphicFramePr/>
          <p:nvPr>
            <p:extLst>
              <p:ext uri="{D42A27DB-BD31-4B8C-83A1-F6EECF244321}">
                <p14:modId xmlns:p14="http://schemas.microsoft.com/office/powerpoint/2010/main" val="199137649"/>
              </p:ext>
            </p:extLst>
          </p:nvPr>
        </p:nvGraphicFramePr>
        <p:xfrm>
          <a:off x="8422726" y="934929"/>
          <a:ext cx="3181979" cy="2301828"/>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2" name="Content Placeholder 3">
            <a:extLst>
              <a:ext uri="{FF2B5EF4-FFF2-40B4-BE49-F238E27FC236}">
                <a16:creationId xmlns:a16="http://schemas.microsoft.com/office/drawing/2014/main" id="{06C0E360-F6FD-4769-B02D-940400059372}"/>
              </a:ext>
            </a:extLst>
          </p:cNvPr>
          <p:cNvGraphicFramePr>
            <a:graphicFrameLocks/>
          </p:cNvGraphicFramePr>
          <p:nvPr>
            <p:extLst>
              <p:ext uri="{D42A27DB-BD31-4B8C-83A1-F6EECF244321}">
                <p14:modId xmlns:p14="http://schemas.microsoft.com/office/powerpoint/2010/main" val="979049601"/>
              </p:ext>
            </p:extLst>
          </p:nvPr>
        </p:nvGraphicFramePr>
        <p:xfrm>
          <a:off x="8977530" y="3344279"/>
          <a:ext cx="2749839" cy="2777867"/>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1097851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60F9DA9E-B7F3-4162-924A-5B06CFAFA540}"/>
              </a:ext>
            </a:extLst>
          </p:cNvPr>
          <p:cNvGraphicFramePr/>
          <p:nvPr>
            <p:extLst>
              <p:ext uri="{D42A27DB-BD31-4B8C-83A1-F6EECF244321}">
                <p14:modId xmlns:p14="http://schemas.microsoft.com/office/powerpoint/2010/main" val="424872213"/>
              </p:ext>
            </p:extLst>
          </p:nvPr>
        </p:nvGraphicFramePr>
        <p:xfrm>
          <a:off x="2259816" y="1097220"/>
          <a:ext cx="7330233" cy="466356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708959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6D064DDF-866F-44F2-A69F-EE61B3007DE9}"/>
              </a:ext>
            </a:extLst>
          </p:cNvPr>
          <p:cNvGraphicFramePr/>
          <p:nvPr>
            <p:extLst>
              <p:ext uri="{D42A27DB-BD31-4B8C-83A1-F6EECF244321}">
                <p14:modId xmlns:p14="http://schemas.microsoft.com/office/powerpoint/2010/main" val="1602918047"/>
              </p:ext>
            </p:extLst>
          </p:nvPr>
        </p:nvGraphicFramePr>
        <p:xfrm>
          <a:off x="2858346" y="1102795"/>
          <a:ext cx="6475307" cy="465241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147571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ontent Placeholder 3"/>
          <p:cNvGraphicFramePr>
            <a:graphicFrameLocks noGrp="1"/>
          </p:cNvGraphicFramePr>
          <p:nvPr>
            <p:ph idx="4294967295"/>
            <p:extLst>
              <p:ext uri="{D42A27DB-BD31-4B8C-83A1-F6EECF244321}">
                <p14:modId xmlns:p14="http://schemas.microsoft.com/office/powerpoint/2010/main" val="252650092"/>
              </p:ext>
            </p:extLst>
          </p:nvPr>
        </p:nvGraphicFramePr>
        <p:xfrm>
          <a:off x="3600225" y="417051"/>
          <a:ext cx="4991549" cy="566261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037846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hart 12">
            <a:extLst>
              <a:ext uri="{FF2B5EF4-FFF2-40B4-BE49-F238E27FC236}">
                <a16:creationId xmlns:a16="http://schemas.microsoft.com/office/drawing/2014/main" id="{2806204E-68D7-4D7B-922C-F85505221ABB}"/>
              </a:ext>
            </a:extLst>
          </p:cNvPr>
          <p:cNvGraphicFramePr/>
          <p:nvPr>
            <p:extLst>
              <p:ext uri="{D42A27DB-BD31-4B8C-83A1-F6EECF244321}">
                <p14:modId xmlns:p14="http://schemas.microsoft.com/office/powerpoint/2010/main" val="1139963528"/>
              </p:ext>
            </p:extLst>
          </p:nvPr>
        </p:nvGraphicFramePr>
        <p:xfrm>
          <a:off x="3560795" y="1079894"/>
          <a:ext cx="4713410" cy="487485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112007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Chart 21">
            <a:extLst>
              <a:ext uri="{FF2B5EF4-FFF2-40B4-BE49-F238E27FC236}">
                <a16:creationId xmlns:a16="http://schemas.microsoft.com/office/drawing/2014/main" id="{BD0B0B28-AFDE-4301-9DB8-FE045B09C3F8}"/>
              </a:ext>
            </a:extLst>
          </p:cNvPr>
          <p:cNvGraphicFramePr>
            <a:graphicFrameLocks/>
          </p:cNvGraphicFramePr>
          <p:nvPr>
            <p:extLst/>
          </p:nvPr>
        </p:nvGraphicFramePr>
        <p:xfrm>
          <a:off x="1057391" y="1186050"/>
          <a:ext cx="10077217" cy="513944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35280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23370947-8848-4C0B-89BE-68238EBA4FF1}"/>
              </a:ext>
            </a:extLst>
          </p:cNvPr>
          <p:cNvGraphicFramePr/>
          <p:nvPr>
            <p:extLst>
              <p:ext uri="{D42A27DB-BD31-4B8C-83A1-F6EECF244321}">
                <p14:modId xmlns:p14="http://schemas.microsoft.com/office/powerpoint/2010/main" val="4240007175"/>
              </p:ext>
            </p:extLst>
          </p:nvPr>
        </p:nvGraphicFramePr>
        <p:xfrm>
          <a:off x="2326724" y="821976"/>
          <a:ext cx="7241022" cy="524428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289440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A2A1F9-5757-47B5-B5AB-C90260278F92}"/>
              </a:ext>
            </a:extLst>
          </p:cNvPr>
          <p:cNvSpPr txBox="1"/>
          <p:nvPr/>
        </p:nvSpPr>
        <p:spPr>
          <a:xfrm>
            <a:off x="1027611" y="339634"/>
            <a:ext cx="10563498" cy="400110"/>
          </a:xfrm>
          <a:prstGeom prst="rect">
            <a:avLst/>
          </a:prstGeom>
          <a:noFill/>
        </p:spPr>
        <p:txBody>
          <a:bodyPr wrap="square" rtlCol="0">
            <a:spAutoFit/>
          </a:bodyPr>
          <a:lstStyle/>
          <a:p>
            <a:r>
              <a:rPr lang="en-US" sz="2000" b="1" dirty="0">
                <a:solidFill>
                  <a:schemeClr val="accent4"/>
                </a:solidFill>
              </a:rPr>
              <a:t>I need to </a:t>
            </a:r>
            <a:r>
              <a:rPr lang="en-US" sz="2000" dirty="0">
                <a:solidFill>
                  <a:schemeClr val="accent4"/>
                </a:solidFill>
              </a:rPr>
              <a:t>compare progress against a benchmark or comparison group.</a:t>
            </a:r>
          </a:p>
        </p:txBody>
      </p:sp>
      <p:sp>
        <p:nvSpPr>
          <p:cNvPr id="5" name="TextBox 4">
            <a:extLst>
              <a:ext uri="{FF2B5EF4-FFF2-40B4-BE49-F238E27FC236}">
                <a16:creationId xmlns:a16="http://schemas.microsoft.com/office/drawing/2014/main" id="{59987B3B-11B7-492B-9E67-588137E3C0C2}"/>
              </a:ext>
            </a:extLst>
          </p:cNvPr>
          <p:cNvSpPr txBox="1"/>
          <p:nvPr/>
        </p:nvSpPr>
        <p:spPr>
          <a:xfrm>
            <a:off x="1088938" y="6127625"/>
            <a:ext cx="10160087" cy="307777"/>
          </a:xfrm>
          <a:prstGeom prst="rect">
            <a:avLst/>
          </a:prstGeom>
          <a:noFill/>
        </p:spPr>
        <p:txBody>
          <a:bodyPr wrap="square" rtlCol="0">
            <a:spAutoFit/>
          </a:bodyPr>
          <a:lstStyle/>
          <a:p>
            <a:r>
              <a:rPr lang="en-US" sz="1400" b="1" i="1" dirty="0"/>
              <a:t>Clockwise, from top left</a:t>
            </a:r>
            <a:r>
              <a:rPr lang="en-US" sz="1400" i="1" dirty="0"/>
              <a:t>: overlapped bar chart, single category bullet chart, multi-year bullet chart</a:t>
            </a:r>
          </a:p>
        </p:txBody>
      </p:sp>
      <p:cxnSp>
        <p:nvCxnSpPr>
          <p:cNvPr id="7" name="Straight Connector 6">
            <a:extLst>
              <a:ext uri="{FF2B5EF4-FFF2-40B4-BE49-F238E27FC236}">
                <a16:creationId xmlns:a16="http://schemas.microsoft.com/office/drawing/2014/main" id="{5CE466C3-C531-4E64-9493-753C225436BC}"/>
              </a:ext>
            </a:extLst>
          </p:cNvPr>
          <p:cNvCxnSpPr/>
          <p:nvPr/>
        </p:nvCxnSpPr>
        <p:spPr>
          <a:xfrm>
            <a:off x="1088938" y="739744"/>
            <a:ext cx="1025961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6" name="Chart 5">
            <a:extLst>
              <a:ext uri="{FF2B5EF4-FFF2-40B4-BE49-F238E27FC236}">
                <a16:creationId xmlns:a16="http://schemas.microsoft.com/office/drawing/2014/main" id="{64C6008C-8386-4D3F-A6B5-74FFB9F393C3}"/>
              </a:ext>
            </a:extLst>
          </p:cNvPr>
          <p:cNvGraphicFramePr>
            <a:graphicFrameLocks/>
          </p:cNvGraphicFramePr>
          <p:nvPr>
            <p:extLst>
              <p:ext uri="{D42A27DB-BD31-4B8C-83A1-F6EECF244321}">
                <p14:modId xmlns:p14="http://schemas.microsoft.com/office/powerpoint/2010/main" val="2991371349"/>
              </p:ext>
            </p:extLst>
          </p:nvPr>
        </p:nvGraphicFramePr>
        <p:xfrm>
          <a:off x="301751" y="1122028"/>
          <a:ext cx="5327012" cy="378898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12A22D27-DBE7-4809-87CA-78FEFC4583E1}"/>
              </a:ext>
            </a:extLst>
          </p:cNvPr>
          <p:cNvGraphicFramePr>
            <a:graphicFrameLocks/>
          </p:cNvGraphicFramePr>
          <p:nvPr>
            <p:extLst>
              <p:ext uri="{D42A27DB-BD31-4B8C-83A1-F6EECF244321}">
                <p14:modId xmlns:p14="http://schemas.microsoft.com/office/powerpoint/2010/main" val="1347662930"/>
              </p:ext>
            </p:extLst>
          </p:nvPr>
        </p:nvGraphicFramePr>
        <p:xfrm>
          <a:off x="5519595" y="539689"/>
          <a:ext cx="2087288" cy="461394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1" name="Chart 10">
            <a:extLst>
              <a:ext uri="{FF2B5EF4-FFF2-40B4-BE49-F238E27FC236}">
                <a16:creationId xmlns:a16="http://schemas.microsoft.com/office/drawing/2014/main" id="{F312E868-3B9F-487C-8C5A-37A2ED02CF62}"/>
              </a:ext>
            </a:extLst>
          </p:cNvPr>
          <p:cNvGraphicFramePr>
            <a:graphicFrameLocks/>
          </p:cNvGraphicFramePr>
          <p:nvPr>
            <p:extLst>
              <p:ext uri="{D42A27DB-BD31-4B8C-83A1-F6EECF244321}">
                <p14:modId xmlns:p14="http://schemas.microsoft.com/office/powerpoint/2010/main" val="3522124336"/>
              </p:ext>
            </p:extLst>
          </p:nvPr>
        </p:nvGraphicFramePr>
        <p:xfrm>
          <a:off x="8223966" y="1280164"/>
          <a:ext cx="3367143" cy="375441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0392137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Content Placeholder 2"/>
          <p:cNvSpPr>
            <a:spLocks noGrp="1"/>
          </p:cNvSpPr>
          <p:nvPr>
            <p:ph idx="4294967295"/>
          </p:nvPr>
        </p:nvSpPr>
        <p:spPr>
          <a:xfrm>
            <a:off x="1528621" y="1064326"/>
            <a:ext cx="9134758" cy="4729348"/>
          </a:xfrm>
        </p:spPr>
        <p:txBody>
          <a:bodyPr>
            <a:noAutofit/>
          </a:bodyPr>
          <a:lstStyle/>
          <a:p>
            <a:pPr marL="0" indent="0">
              <a:buNone/>
            </a:pPr>
            <a:r>
              <a:rPr lang="en-US" sz="36000" dirty="0">
                <a:solidFill>
                  <a:srgbClr val="4F7199"/>
                </a:solidFill>
                <a:ea typeface="Verdana" panose="020B0604030504040204" pitchFamily="34" charset="0"/>
                <a:cs typeface="Verdana" panose="020B0604030504040204" pitchFamily="34" charset="0"/>
              </a:rPr>
              <a:t>81%</a:t>
            </a:r>
          </a:p>
        </p:txBody>
      </p:sp>
    </p:spTree>
    <p:extLst>
      <p:ext uri="{BB962C8B-B14F-4D97-AF65-F5344CB8AC3E}">
        <p14:creationId xmlns:p14="http://schemas.microsoft.com/office/powerpoint/2010/main" val="14818244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64C6008C-8386-4D3F-A6B5-74FFB9F393C3}"/>
              </a:ext>
            </a:extLst>
          </p:cNvPr>
          <p:cNvGraphicFramePr>
            <a:graphicFrameLocks/>
          </p:cNvGraphicFramePr>
          <p:nvPr>
            <p:extLst>
              <p:ext uri="{D42A27DB-BD31-4B8C-83A1-F6EECF244321}">
                <p14:modId xmlns:p14="http://schemas.microsoft.com/office/powerpoint/2010/main" val="1831934264"/>
              </p:ext>
            </p:extLst>
          </p:nvPr>
        </p:nvGraphicFramePr>
        <p:xfrm>
          <a:off x="995728" y="1139854"/>
          <a:ext cx="9687139" cy="451381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799321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697C0FC2-8749-4DF0-BBD9-775C23D295EF}"/>
              </a:ext>
            </a:extLst>
          </p:cNvPr>
          <p:cNvGraphicFramePr>
            <a:graphicFrameLocks/>
          </p:cNvGraphicFramePr>
          <p:nvPr>
            <p:extLst>
              <p:ext uri="{D42A27DB-BD31-4B8C-83A1-F6EECF244321}">
                <p14:modId xmlns:p14="http://schemas.microsoft.com/office/powerpoint/2010/main" val="613434691"/>
              </p:ext>
            </p:extLst>
          </p:nvPr>
        </p:nvGraphicFramePr>
        <p:xfrm>
          <a:off x="5597126" y="769956"/>
          <a:ext cx="5637749" cy="461394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a:extLst>
              <a:ext uri="{FF2B5EF4-FFF2-40B4-BE49-F238E27FC236}">
                <a16:creationId xmlns:a16="http://schemas.microsoft.com/office/drawing/2014/main" id="{83262762-C5F7-48E3-9384-4259B4ACF742}"/>
              </a:ext>
            </a:extLst>
          </p:cNvPr>
          <p:cNvGraphicFramePr>
            <a:graphicFrameLocks/>
          </p:cNvGraphicFramePr>
          <p:nvPr>
            <p:extLst>
              <p:ext uri="{D42A27DB-BD31-4B8C-83A1-F6EECF244321}">
                <p14:modId xmlns:p14="http://schemas.microsoft.com/office/powerpoint/2010/main" val="76180606"/>
              </p:ext>
            </p:extLst>
          </p:nvPr>
        </p:nvGraphicFramePr>
        <p:xfrm>
          <a:off x="1121538" y="988091"/>
          <a:ext cx="3592966" cy="439581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713741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A2A1F9-5757-47B5-B5AB-C90260278F92}"/>
              </a:ext>
            </a:extLst>
          </p:cNvPr>
          <p:cNvSpPr txBox="1"/>
          <p:nvPr/>
        </p:nvSpPr>
        <p:spPr>
          <a:xfrm>
            <a:off x="1027611" y="339634"/>
            <a:ext cx="10563498" cy="400110"/>
          </a:xfrm>
          <a:prstGeom prst="rect">
            <a:avLst/>
          </a:prstGeom>
          <a:noFill/>
        </p:spPr>
        <p:txBody>
          <a:bodyPr wrap="square" rtlCol="0">
            <a:spAutoFit/>
          </a:bodyPr>
          <a:lstStyle/>
          <a:p>
            <a:r>
              <a:rPr lang="en-US" sz="2000" b="1" dirty="0">
                <a:solidFill>
                  <a:schemeClr val="accent4"/>
                </a:solidFill>
              </a:rPr>
              <a:t>I need to </a:t>
            </a:r>
            <a:r>
              <a:rPr lang="en-US" sz="2000" dirty="0">
                <a:solidFill>
                  <a:schemeClr val="accent4"/>
                </a:solidFill>
              </a:rPr>
              <a:t>present detailed information.</a:t>
            </a:r>
          </a:p>
        </p:txBody>
      </p:sp>
      <p:cxnSp>
        <p:nvCxnSpPr>
          <p:cNvPr id="7" name="Straight Connector 6">
            <a:extLst>
              <a:ext uri="{FF2B5EF4-FFF2-40B4-BE49-F238E27FC236}">
                <a16:creationId xmlns:a16="http://schemas.microsoft.com/office/drawing/2014/main" id="{5CE466C3-C531-4E64-9493-753C225436BC}"/>
              </a:ext>
            </a:extLst>
          </p:cNvPr>
          <p:cNvCxnSpPr/>
          <p:nvPr/>
        </p:nvCxnSpPr>
        <p:spPr>
          <a:xfrm>
            <a:off x="1088938" y="739744"/>
            <a:ext cx="1025961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91D50D32-D58A-48B4-A3F9-34BC1E062FED}"/>
              </a:ext>
            </a:extLst>
          </p:cNvPr>
          <p:cNvPicPr>
            <a:picLocks noChangeAspect="1"/>
          </p:cNvPicPr>
          <p:nvPr/>
        </p:nvPicPr>
        <p:blipFill>
          <a:blip r:embed="rId3"/>
          <a:stretch>
            <a:fillRect/>
          </a:stretch>
        </p:blipFill>
        <p:spPr>
          <a:xfrm>
            <a:off x="5910516" y="1247305"/>
            <a:ext cx="5212369" cy="2181692"/>
          </a:xfrm>
          <a:prstGeom prst="rect">
            <a:avLst/>
          </a:prstGeom>
        </p:spPr>
      </p:pic>
      <p:pic>
        <p:nvPicPr>
          <p:cNvPr id="9" name="Picture 8">
            <a:extLst>
              <a:ext uri="{FF2B5EF4-FFF2-40B4-BE49-F238E27FC236}">
                <a16:creationId xmlns:a16="http://schemas.microsoft.com/office/drawing/2014/main" id="{C7A513A9-537C-46C1-B2E2-3A3AA095FDB1}"/>
              </a:ext>
            </a:extLst>
          </p:cNvPr>
          <p:cNvPicPr>
            <a:picLocks noChangeAspect="1"/>
          </p:cNvPicPr>
          <p:nvPr/>
        </p:nvPicPr>
        <p:blipFill>
          <a:blip r:embed="rId4"/>
          <a:stretch>
            <a:fillRect/>
          </a:stretch>
        </p:blipFill>
        <p:spPr>
          <a:xfrm>
            <a:off x="3513077" y="3732972"/>
            <a:ext cx="4803024" cy="2409998"/>
          </a:xfrm>
          <a:prstGeom prst="rect">
            <a:avLst/>
          </a:prstGeom>
        </p:spPr>
      </p:pic>
      <p:pic>
        <p:nvPicPr>
          <p:cNvPr id="10" name="Picture 9">
            <a:extLst>
              <a:ext uri="{FF2B5EF4-FFF2-40B4-BE49-F238E27FC236}">
                <a16:creationId xmlns:a16="http://schemas.microsoft.com/office/drawing/2014/main" id="{112B0001-41DB-48D3-8392-CDEE24C359A7}"/>
              </a:ext>
            </a:extLst>
          </p:cNvPr>
          <p:cNvPicPr>
            <a:picLocks noChangeAspect="1"/>
          </p:cNvPicPr>
          <p:nvPr/>
        </p:nvPicPr>
        <p:blipFill>
          <a:blip r:embed="rId5"/>
          <a:stretch>
            <a:fillRect/>
          </a:stretch>
        </p:blipFill>
        <p:spPr>
          <a:xfrm>
            <a:off x="1088938" y="1046526"/>
            <a:ext cx="3482808" cy="2661593"/>
          </a:xfrm>
          <a:prstGeom prst="rect">
            <a:avLst/>
          </a:prstGeom>
        </p:spPr>
      </p:pic>
    </p:spTree>
    <p:extLst>
      <p:ext uri="{BB962C8B-B14F-4D97-AF65-F5344CB8AC3E}">
        <p14:creationId xmlns:p14="http://schemas.microsoft.com/office/powerpoint/2010/main" val="8132449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E360858-C20D-4649-ACA4-57659BC0B9FD}"/>
              </a:ext>
            </a:extLst>
          </p:cNvPr>
          <p:cNvGraphicFramePr>
            <a:graphicFrameLocks noGrp="1"/>
          </p:cNvGraphicFramePr>
          <p:nvPr>
            <p:extLst>
              <p:ext uri="{D42A27DB-BD31-4B8C-83A1-F6EECF244321}">
                <p14:modId xmlns:p14="http://schemas.microsoft.com/office/powerpoint/2010/main" val="530987882"/>
              </p:ext>
            </p:extLst>
          </p:nvPr>
        </p:nvGraphicFramePr>
        <p:xfrm>
          <a:off x="2133257" y="807720"/>
          <a:ext cx="7925486" cy="5242560"/>
        </p:xfrm>
        <a:graphic>
          <a:graphicData uri="http://schemas.openxmlformats.org/drawingml/2006/table">
            <a:tbl>
              <a:tblPr firstRow="1" bandRow="1">
                <a:tableStyleId>{5C22544A-7EE6-4342-B048-85BDC9FD1C3A}</a:tableStyleId>
              </a:tblPr>
              <a:tblGrid>
                <a:gridCol w="5551436">
                  <a:extLst>
                    <a:ext uri="{9D8B030D-6E8A-4147-A177-3AD203B41FA5}">
                      <a16:colId xmlns:a16="http://schemas.microsoft.com/office/drawing/2014/main" val="3811353917"/>
                    </a:ext>
                  </a:extLst>
                </a:gridCol>
                <a:gridCol w="2374050">
                  <a:extLst>
                    <a:ext uri="{9D8B030D-6E8A-4147-A177-3AD203B41FA5}">
                      <a16:colId xmlns:a16="http://schemas.microsoft.com/office/drawing/2014/main" val="3369110115"/>
                    </a:ext>
                  </a:extLst>
                </a:gridCol>
              </a:tblGrid>
              <a:tr h="1051093">
                <a:tc>
                  <a:txBody>
                    <a:bodyPr/>
                    <a:lstStyle/>
                    <a:p>
                      <a:pPr algn="l"/>
                      <a:r>
                        <a:rPr lang="en-US" sz="3600" dirty="0">
                          <a:solidFill>
                            <a:schemeClr val="accent1"/>
                          </a:solidFill>
                        </a:rPr>
                        <a:t>Never attended</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a:r>
                        <a:rPr lang="en-US" sz="8000" dirty="0">
                          <a:solidFill>
                            <a:schemeClr val="accent1"/>
                          </a:solidFill>
                        </a:rPr>
                        <a:t>55%</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22092320"/>
                  </a:ext>
                </a:extLst>
              </a:tr>
              <a:tr h="1051093">
                <a:tc>
                  <a:txBody>
                    <a:bodyPr/>
                    <a:lstStyle/>
                    <a:p>
                      <a:pPr algn="l"/>
                      <a:r>
                        <a:rPr lang="en-US" sz="3600" dirty="0">
                          <a:solidFill>
                            <a:schemeClr val="accent5"/>
                          </a:solidFill>
                        </a:rPr>
                        <a:t>First time attendees</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l"/>
                      <a:r>
                        <a:rPr lang="en-US" sz="8000" dirty="0">
                          <a:solidFill>
                            <a:schemeClr val="accent5"/>
                          </a:solidFill>
                        </a:rPr>
                        <a:t>10%</a:t>
                      </a: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181202522"/>
                  </a:ext>
                </a:extLst>
              </a:tr>
              <a:tr h="1051093">
                <a:tc>
                  <a:txBody>
                    <a:bodyPr/>
                    <a:lstStyle/>
                    <a:p>
                      <a:pPr algn="l"/>
                      <a:r>
                        <a:rPr lang="en-US" sz="3600" dirty="0">
                          <a:solidFill>
                            <a:schemeClr val="accent4"/>
                          </a:solidFill>
                        </a:rPr>
                        <a:t>Past attendees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sz="8000" dirty="0">
                          <a:solidFill>
                            <a:schemeClr val="accent4"/>
                          </a:solidFill>
                        </a:rPr>
                        <a:t>23%</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8180256"/>
                  </a:ext>
                </a:extLst>
              </a:tr>
              <a:tr h="1051093">
                <a:tc>
                  <a:txBody>
                    <a:bodyPr/>
                    <a:lstStyle/>
                    <a:p>
                      <a:pPr algn="l"/>
                      <a:r>
                        <a:rPr lang="en-US" sz="3600" dirty="0">
                          <a:solidFill>
                            <a:schemeClr val="tx2">
                              <a:lumMod val="75000"/>
                            </a:schemeClr>
                          </a:solidFill>
                        </a:rPr>
                        <a:t>Returning attendees</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en-US" sz="8000" dirty="0">
                          <a:solidFill>
                            <a:schemeClr val="tx2">
                              <a:lumMod val="75000"/>
                            </a:schemeClr>
                          </a:solidFill>
                        </a:rPr>
                        <a:t>11%</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15184716"/>
                  </a:ext>
                </a:extLst>
              </a:tr>
            </a:tbl>
          </a:graphicData>
        </a:graphic>
      </p:graphicFrame>
    </p:spTree>
    <p:extLst>
      <p:ext uri="{BB962C8B-B14F-4D97-AF65-F5344CB8AC3E}">
        <p14:creationId xmlns:p14="http://schemas.microsoft.com/office/powerpoint/2010/main" val="701993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D9CA9071-5CD1-0142-8ECC-6575FFAD9C8A}"/>
              </a:ext>
            </a:extLst>
          </p:cNvPr>
          <p:cNvGraphicFramePr>
            <a:graphicFrameLocks noGrp="1"/>
          </p:cNvGraphicFramePr>
          <p:nvPr>
            <p:extLst>
              <p:ext uri="{D42A27DB-BD31-4B8C-83A1-F6EECF244321}">
                <p14:modId xmlns:p14="http://schemas.microsoft.com/office/powerpoint/2010/main" val="1943875374"/>
              </p:ext>
            </p:extLst>
          </p:nvPr>
        </p:nvGraphicFramePr>
        <p:xfrm>
          <a:off x="1291652" y="1340121"/>
          <a:ext cx="9608695" cy="3987384"/>
        </p:xfrm>
        <a:graphic>
          <a:graphicData uri="http://schemas.openxmlformats.org/drawingml/2006/table">
            <a:tbl>
              <a:tblPr firstRow="1" bandRow="1"/>
              <a:tblGrid>
                <a:gridCol w="3754945">
                  <a:extLst>
                    <a:ext uri="{9D8B030D-6E8A-4147-A177-3AD203B41FA5}">
                      <a16:colId xmlns:a16="http://schemas.microsoft.com/office/drawing/2014/main" val="20000"/>
                    </a:ext>
                  </a:extLst>
                </a:gridCol>
                <a:gridCol w="1533414">
                  <a:extLst>
                    <a:ext uri="{9D8B030D-6E8A-4147-A177-3AD203B41FA5}">
                      <a16:colId xmlns:a16="http://schemas.microsoft.com/office/drawing/2014/main" val="20001"/>
                    </a:ext>
                  </a:extLst>
                </a:gridCol>
                <a:gridCol w="1533414">
                  <a:extLst>
                    <a:ext uri="{9D8B030D-6E8A-4147-A177-3AD203B41FA5}">
                      <a16:colId xmlns:a16="http://schemas.microsoft.com/office/drawing/2014/main" val="767883928"/>
                    </a:ext>
                  </a:extLst>
                </a:gridCol>
                <a:gridCol w="1393461">
                  <a:extLst>
                    <a:ext uri="{9D8B030D-6E8A-4147-A177-3AD203B41FA5}">
                      <a16:colId xmlns:a16="http://schemas.microsoft.com/office/drawing/2014/main" val="20002"/>
                    </a:ext>
                  </a:extLst>
                </a:gridCol>
                <a:gridCol w="1393461">
                  <a:extLst>
                    <a:ext uri="{9D8B030D-6E8A-4147-A177-3AD203B41FA5}">
                      <a16:colId xmlns:a16="http://schemas.microsoft.com/office/drawing/2014/main" val="1338749824"/>
                    </a:ext>
                  </a:extLst>
                </a:gridCol>
              </a:tblGrid>
              <a:tr h="575746">
                <a:tc>
                  <a:txBody>
                    <a:bodyPr/>
                    <a:lstStyle/>
                    <a:p>
                      <a:pPr>
                        <a:lnSpc>
                          <a:spcPct val="115000"/>
                        </a:lnSpc>
                      </a:pPr>
                      <a:endParaRPr lang="en-US" sz="2000" b="0" i="0" dirty="0">
                        <a:effectLst/>
                        <a:latin typeface="Arial" charset="0"/>
                        <a:ea typeface="Arial" charset="0"/>
                        <a:cs typeface="Arial" charset="0"/>
                      </a:endParaRPr>
                    </a:p>
                  </a:txBody>
                  <a:tcPr anchor="ctr">
                    <a:lnL>
                      <a:noFill/>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algn="ctr">
                        <a:lnSpc>
                          <a:spcPct val="115000"/>
                        </a:lnSpc>
                        <a:spcBef>
                          <a:spcPts val="0"/>
                        </a:spcBef>
                        <a:spcAft>
                          <a:spcPts val="1000"/>
                        </a:spcAft>
                      </a:pPr>
                      <a:r>
                        <a:rPr lang="en-US" sz="1800" b="0" i="0" dirty="0">
                          <a:solidFill>
                            <a:schemeClr val="bg1"/>
                          </a:solidFill>
                          <a:effectLst/>
                          <a:latin typeface="+mn-lt"/>
                          <a:ea typeface="Arial" charset="0"/>
                          <a:cs typeface="Arial" charset="0"/>
                        </a:rPr>
                        <a:t>Never</a:t>
                      </a:r>
                    </a:p>
                  </a:txBody>
                  <a:tcPr anchor="b">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algn="ctr">
                        <a:lnSpc>
                          <a:spcPct val="115000"/>
                        </a:lnSpc>
                        <a:spcBef>
                          <a:spcPts val="0"/>
                        </a:spcBef>
                        <a:spcAft>
                          <a:spcPts val="1000"/>
                        </a:spcAft>
                      </a:pPr>
                      <a:r>
                        <a:rPr lang="en-US" sz="1800" b="0" i="0" dirty="0">
                          <a:solidFill>
                            <a:schemeClr val="bg1"/>
                          </a:solidFill>
                          <a:effectLst/>
                          <a:latin typeface="+mn-lt"/>
                          <a:ea typeface="Arial" charset="0"/>
                          <a:cs typeface="Arial" charset="0"/>
                        </a:rPr>
                        <a:t>First time</a:t>
                      </a:r>
                    </a:p>
                  </a:txBody>
                  <a:tcPr anchor="b">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algn="ctr">
                        <a:lnSpc>
                          <a:spcPct val="115000"/>
                        </a:lnSpc>
                        <a:spcBef>
                          <a:spcPts val="0"/>
                        </a:spcBef>
                        <a:spcAft>
                          <a:spcPts val="1000"/>
                        </a:spcAft>
                      </a:pPr>
                      <a:r>
                        <a:rPr lang="en-US" sz="1800" b="0" i="0" dirty="0">
                          <a:solidFill>
                            <a:schemeClr val="bg1"/>
                          </a:solidFill>
                          <a:effectLst/>
                          <a:latin typeface="+mn-lt"/>
                          <a:ea typeface="Arial" charset="0"/>
                          <a:cs typeface="Arial" charset="0"/>
                        </a:rPr>
                        <a:t>Past</a:t>
                      </a:r>
                    </a:p>
                  </a:txBody>
                  <a:tcPr anchor="b">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marL="0" marR="0" algn="ctr">
                        <a:lnSpc>
                          <a:spcPct val="115000"/>
                        </a:lnSpc>
                        <a:spcBef>
                          <a:spcPts val="0"/>
                        </a:spcBef>
                        <a:spcAft>
                          <a:spcPts val="1000"/>
                        </a:spcAft>
                      </a:pPr>
                      <a:r>
                        <a:rPr lang="en-US" sz="1800" b="0" i="0" dirty="0">
                          <a:solidFill>
                            <a:schemeClr val="bg1"/>
                          </a:solidFill>
                          <a:effectLst/>
                          <a:latin typeface="+mn-lt"/>
                          <a:ea typeface="Arial" charset="0"/>
                          <a:cs typeface="Arial" charset="0"/>
                        </a:rPr>
                        <a:t>Returning</a:t>
                      </a:r>
                    </a:p>
                  </a:txBody>
                  <a:tcPr anchor="b">
                    <a:lnL w="12700" cap="flat" cmpd="sng" algn="ctr">
                      <a:solidFill>
                        <a:schemeClr val="tx2"/>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0000"/>
                  </a:ext>
                </a:extLst>
              </a:tr>
              <a:tr h="486146">
                <a:tc>
                  <a:txBody>
                    <a:bodyPr/>
                    <a:lstStyle/>
                    <a:p>
                      <a:pPr marL="0" marR="0" algn="l">
                        <a:lnSpc>
                          <a:spcPct val="115000"/>
                        </a:lnSpc>
                        <a:spcBef>
                          <a:spcPts val="0"/>
                        </a:spcBef>
                        <a:spcAft>
                          <a:spcPts val="1000"/>
                        </a:spcAft>
                      </a:pPr>
                      <a:r>
                        <a:rPr lang="en-US" sz="1800" b="0" i="0" dirty="0">
                          <a:solidFill>
                            <a:srgbClr val="747782"/>
                          </a:solidFill>
                          <a:effectLst/>
                          <a:latin typeface="+mn-lt"/>
                          <a:ea typeface="Arial" charset="0"/>
                          <a:cs typeface="Arial" charset="0"/>
                        </a:rPr>
                        <a:t>Activities month </a:t>
                      </a:r>
                    </a:p>
                  </a:txBody>
                  <a:tcPr anchor="ctr">
                    <a:lnL>
                      <a:noFill/>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3.53</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3.88</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3.78</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4.65</a:t>
                      </a:r>
                    </a:p>
                  </a:txBody>
                  <a:tcPr anchor="ctr">
                    <a:lnL w="12700" cap="flat" cmpd="sng" algn="ctr">
                      <a:solidFill>
                        <a:schemeClr val="tx2"/>
                      </a:solidFill>
                      <a:prstDash val="solid"/>
                      <a:round/>
                      <a:headEnd type="none" w="med" len="med"/>
                      <a:tailEnd type="none" w="med" len="med"/>
                    </a:lnL>
                    <a:lnR>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86146">
                <a:tc>
                  <a:txBody>
                    <a:bodyPr/>
                    <a:lstStyle/>
                    <a:p>
                      <a:pPr marL="0" marR="0" algn="l">
                        <a:lnSpc>
                          <a:spcPct val="115000"/>
                        </a:lnSpc>
                        <a:spcBef>
                          <a:spcPts val="0"/>
                        </a:spcBef>
                        <a:spcAft>
                          <a:spcPts val="1000"/>
                        </a:spcAft>
                      </a:pPr>
                      <a:r>
                        <a:rPr lang="en-US" sz="1800" b="0" i="0" dirty="0">
                          <a:solidFill>
                            <a:srgbClr val="747782"/>
                          </a:solidFill>
                          <a:effectLst/>
                          <a:latin typeface="+mn-lt"/>
                          <a:ea typeface="Arial" charset="0"/>
                          <a:cs typeface="Arial" charset="0"/>
                        </a:rPr>
                        <a:t>Activities year</a:t>
                      </a:r>
                    </a:p>
                  </a:txBody>
                  <a:tcPr anchor="ctr">
                    <a:lnL>
                      <a:noFill/>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6.46</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7.09</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6.99</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7.53</a:t>
                      </a:r>
                    </a:p>
                  </a:txBody>
                  <a:tcPr anchor="ctr">
                    <a:lnL w="12700" cap="flat" cmpd="sng" algn="ctr">
                      <a:solidFill>
                        <a:schemeClr val="tx2"/>
                      </a:solidFill>
                      <a:prstDash val="solid"/>
                      <a:round/>
                      <a:headEnd type="none" w="med" len="med"/>
                      <a:tailEnd type="none" w="med" len="med"/>
                    </a:lnL>
                    <a:lnR>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94762">
                <a:tc>
                  <a:txBody>
                    <a:bodyPr/>
                    <a:lstStyle/>
                    <a:p>
                      <a:pPr marL="0" marR="0" lvl="0" indent="0" algn="l" defTabSz="914400" rtl="0" eaLnBrk="1" fontAlgn="auto" latinLnBrk="0" hangingPunct="1">
                        <a:lnSpc>
                          <a:spcPct val="115000"/>
                        </a:lnSpc>
                        <a:spcBef>
                          <a:spcPts val="0"/>
                        </a:spcBef>
                        <a:spcAft>
                          <a:spcPts val="1000"/>
                        </a:spcAft>
                        <a:buClrTx/>
                        <a:buSzTx/>
                        <a:buFontTx/>
                        <a:buNone/>
                        <a:tabLst/>
                        <a:defRPr/>
                      </a:pPr>
                      <a:r>
                        <a:rPr lang="en-US" sz="1800" b="0" i="0" dirty="0">
                          <a:solidFill>
                            <a:srgbClr val="747782"/>
                          </a:solidFill>
                          <a:effectLst/>
                          <a:latin typeface="+mn-lt"/>
                          <a:ea typeface="Arial" charset="0"/>
                          <a:cs typeface="Arial" charset="0"/>
                        </a:rPr>
                        <a:t>Free activities month</a:t>
                      </a:r>
                      <a:endParaRPr lang="en-US" sz="1800" b="0" i="0" baseline="30000" dirty="0">
                        <a:solidFill>
                          <a:srgbClr val="747782"/>
                        </a:solidFill>
                        <a:effectLst/>
                        <a:latin typeface="+mn-lt"/>
                        <a:ea typeface="Arial" charset="0"/>
                        <a:cs typeface="Arial" charset="0"/>
                      </a:endParaRPr>
                    </a:p>
                  </a:txBody>
                  <a:tcPr anchor="ctr">
                    <a:lnL>
                      <a:noFill/>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2.06</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2.25</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2.26</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2.71</a:t>
                      </a:r>
                    </a:p>
                  </a:txBody>
                  <a:tcPr anchor="ctr">
                    <a:lnL w="12700" cap="flat" cmpd="sng" algn="ctr">
                      <a:solidFill>
                        <a:schemeClr val="tx2"/>
                      </a:solidFill>
                      <a:prstDash val="solid"/>
                      <a:round/>
                      <a:headEnd type="none" w="med" len="med"/>
                      <a:tailEnd type="none" w="med" len="med"/>
                    </a:lnL>
                    <a:lnR>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486146">
                <a:tc>
                  <a:txBody>
                    <a:bodyPr/>
                    <a:lstStyle/>
                    <a:p>
                      <a:pPr marL="0" marR="0" algn="l">
                        <a:lnSpc>
                          <a:spcPct val="115000"/>
                        </a:lnSpc>
                        <a:spcBef>
                          <a:spcPts val="0"/>
                        </a:spcBef>
                        <a:spcAft>
                          <a:spcPts val="1000"/>
                        </a:spcAft>
                      </a:pPr>
                      <a:r>
                        <a:rPr lang="en-US" sz="1800" b="0" i="0" dirty="0">
                          <a:solidFill>
                            <a:srgbClr val="747782"/>
                          </a:solidFill>
                          <a:effectLst/>
                          <a:latin typeface="+mn-lt"/>
                          <a:ea typeface="Arial" charset="0"/>
                          <a:cs typeface="Arial" charset="0"/>
                        </a:rPr>
                        <a:t>Paid activities month</a:t>
                      </a:r>
                    </a:p>
                  </a:txBody>
                  <a:tcPr anchor="ctr">
                    <a:lnL>
                      <a:noFill/>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1.49</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1.74</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15000"/>
                        </a:lnSpc>
                      </a:pPr>
                      <a:r>
                        <a:rPr lang="en-US" sz="1800" b="0" i="0" dirty="0">
                          <a:solidFill>
                            <a:srgbClr val="747782"/>
                          </a:solidFill>
                          <a:effectLst/>
                          <a:latin typeface="+mn-lt"/>
                          <a:ea typeface="Arial" charset="0"/>
                          <a:cs typeface="Arial" charset="0"/>
                        </a:rPr>
                        <a:t>1.56</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15000"/>
                        </a:lnSpc>
                      </a:pPr>
                      <a:r>
                        <a:rPr lang="en-US" sz="1800" b="0" i="0" dirty="0">
                          <a:solidFill>
                            <a:srgbClr val="747782"/>
                          </a:solidFill>
                          <a:effectLst/>
                          <a:latin typeface="+mn-lt"/>
                          <a:ea typeface="Arial" charset="0"/>
                          <a:cs typeface="Arial" charset="0"/>
                        </a:rPr>
                        <a:t>1.96</a:t>
                      </a:r>
                    </a:p>
                  </a:txBody>
                  <a:tcPr anchor="ctr">
                    <a:lnL w="12700" cap="flat" cmpd="sng" algn="ctr">
                      <a:solidFill>
                        <a:schemeClr val="tx2"/>
                      </a:solidFill>
                      <a:prstDash val="solid"/>
                      <a:round/>
                      <a:headEnd type="none" w="med" len="med"/>
                      <a:tailEnd type="none" w="med" len="med"/>
                    </a:lnL>
                    <a:lnR>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486146">
                <a:tc>
                  <a:txBody>
                    <a:bodyPr/>
                    <a:lstStyle/>
                    <a:p>
                      <a:pPr marL="0" marR="0" algn="l">
                        <a:lnSpc>
                          <a:spcPct val="115000"/>
                        </a:lnSpc>
                        <a:spcBef>
                          <a:spcPts val="0"/>
                        </a:spcBef>
                        <a:spcAft>
                          <a:spcPts val="1000"/>
                        </a:spcAft>
                      </a:pPr>
                      <a:r>
                        <a:rPr lang="en-US" sz="1800" b="0" i="0" dirty="0">
                          <a:solidFill>
                            <a:srgbClr val="747782"/>
                          </a:solidFill>
                          <a:effectLst/>
                          <a:latin typeface="+mn-lt"/>
                          <a:ea typeface="Arial" charset="0"/>
                          <a:cs typeface="Arial" charset="0"/>
                        </a:rPr>
                        <a:t>Informal learning institutions month</a:t>
                      </a:r>
                    </a:p>
                  </a:txBody>
                  <a:tcPr anchor="ctr">
                    <a:lnL>
                      <a:noFill/>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2.16</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3.13</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15000"/>
                        </a:lnSpc>
                      </a:pPr>
                      <a:r>
                        <a:rPr lang="en-US" sz="1800" b="0" i="0" dirty="0">
                          <a:solidFill>
                            <a:srgbClr val="747782"/>
                          </a:solidFill>
                          <a:effectLst/>
                          <a:latin typeface="+mn-lt"/>
                          <a:ea typeface="Arial" charset="0"/>
                          <a:cs typeface="Arial" charset="0"/>
                        </a:rPr>
                        <a:t>2.36</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15000"/>
                        </a:lnSpc>
                      </a:pPr>
                      <a:r>
                        <a:rPr lang="en-US" sz="1800" b="0" i="0" dirty="0">
                          <a:solidFill>
                            <a:srgbClr val="747782"/>
                          </a:solidFill>
                          <a:effectLst/>
                          <a:latin typeface="+mn-lt"/>
                          <a:ea typeface="Arial" charset="0"/>
                          <a:cs typeface="Arial" charset="0"/>
                        </a:rPr>
                        <a:t>3.26</a:t>
                      </a:r>
                    </a:p>
                  </a:txBody>
                  <a:tcPr anchor="ctr">
                    <a:lnL w="12700" cap="flat" cmpd="sng" algn="ctr">
                      <a:solidFill>
                        <a:schemeClr val="tx2"/>
                      </a:solidFill>
                      <a:prstDash val="solid"/>
                      <a:round/>
                      <a:headEnd type="none" w="med" len="med"/>
                      <a:tailEnd type="none" w="med" len="med"/>
                    </a:lnL>
                    <a:lnR>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5160933"/>
                  </a:ext>
                </a:extLst>
              </a:tr>
              <a:tr h="486146">
                <a:tc>
                  <a:txBody>
                    <a:bodyPr/>
                    <a:lstStyle/>
                    <a:p>
                      <a:pPr marL="0" marR="0" algn="l">
                        <a:lnSpc>
                          <a:spcPct val="115000"/>
                        </a:lnSpc>
                        <a:spcBef>
                          <a:spcPts val="0"/>
                        </a:spcBef>
                        <a:spcAft>
                          <a:spcPts val="1000"/>
                        </a:spcAft>
                      </a:pPr>
                      <a:r>
                        <a:rPr lang="en-US" sz="1800" b="0" i="0" dirty="0">
                          <a:solidFill>
                            <a:srgbClr val="747782"/>
                          </a:solidFill>
                          <a:effectLst/>
                          <a:latin typeface="+mn-lt"/>
                          <a:ea typeface="Arial" charset="0"/>
                          <a:cs typeface="Arial" charset="0"/>
                        </a:rPr>
                        <a:t>Informal learning institutions year</a:t>
                      </a:r>
                    </a:p>
                  </a:txBody>
                  <a:tcPr anchor="ctr">
                    <a:lnL>
                      <a:noFill/>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4.24</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0" i="0" dirty="0">
                          <a:solidFill>
                            <a:srgbClr val="747782"/>
                          </a:solidFill>
                          <a:effectLst/>
                          <a:latin typeface="+mn-lt"/>
                          <a:ea typeface="Arial" charset="0"/>
                          <a:cs typeface="Arial" charset="0"/>
                        </a:rPr>
                        <a:t>5.15</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15000"/>
                        </a:lnSpc>
                      </a:pPr>
                      <a:r>
                        <a:rPr lang="en-US" sz="1800" b="0" i="0" dirty="0">
                          <a:solidFill>
                            <a:srgbClr val="747782"/>
                          </a:solidFill>
                          <a:effectLst/>
                          <a:latin typeface="+mn-lt"/>
                          <a:ea typeface="Arial" charset="0"/>
                          <a:cs typeface="Arial" charset="0"/>
                        </a:rPr>
                        <a:t>4.60</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15000"/>
                        </a:lnSpc>
                      </a:pPr>
                      <a:r>
                        <a:rPr lang="en-US" sz="1800" b="0" i="0" dirty="0">
                          <a:solidFill>
                            <a:srgbClr val="747782"/>
                          </a:solidFill>
                          <a:effectLst/>
                          <a:latin typeface="+mn-lt"/>
                          <a:ea typeface="Arial" charset="0"/>
                          <a:cs typeface="Arial" charset="0"/>
                        </a:rPr>
                        <a:t>5.07</a:t>
                      </a:r>
                    </a:p>
                  </a:txBody>
                  <a:tcPr anchor="ctr">
                    <a:lnL w="12700" cap="flat" cmpd="sng" algn="ctr">
                      <a:solidFill>
                        <a:schemeClr val="tx2"/>
                      </a:solidFill>
                      <a:prstDash val="solid"/>
                      <a:round/>
                      <a:headEnd type="none" w="med" len="med"/>
                      <a:tailEnd type="none" w="med" len="med"/>
                    </a:lnL>
                    <a:lnR>
                      <a:noFill/>
                    </a:lnR>
                    <a:lnT w="12700"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74726214"/>
                  </a:ext>
                </a:extLst>
              </a:tr>
              <a:tr h="486146">
                <a:tc>
                  <a:txBody>
                    <a:bodyPr/>
                    <a:lstStyle/>
                    <a:p>
                      <a:pPr marL="0" marR="0" algn="l">
                        <a:lnSpc>
                          <a:spcPct val="115000"/>
                        </a:lnSpc>
                        <a:spcBef>
                          <a:spcPts val="0"/>
                        </a:spcBef>
                        <a:spcAft>
                          <a:spcPts val="1000"/>
                        </a:spcAft>
                      </a:pPr>
                      <a:r>
                        <a:rPr lang="en-US" sz="1800" b="1" i="0" dirty="0">
                          <a:solidFill>
                            <a:schemeClr val="tx2"/>
                          </a:solidFill>
                          <a:effectLst/>
                          <a:latin typeface="+mn-lt"/>
                          <a:ea typeface="Arial" charset="0"/>
                          <a:cs typeface="Arial" charset="0"/>
                        </a:rPr>
                        <a:t>Total festivals</a:t>
                      </a:r>
                    </a:p>
                  </a:txBody>
                  <a:tcPr anchor="ctr">
                    <a:lnL>
                      <a:noFill/>
                    </a:lnL>
                    <a:lnR w="12700"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762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1" i="0" dirty="0">
                          <a:solidFill>
                            <a:schemeClr val="tx2"/>
                          </a:solidFill>
                          <a:effectLst/>
                          <a:latin typeface="+mn-lt"/>
                          <a:ea typeface="Arial" charset="0"/>
                          <a:cs typeface="Arial" charset="0"/>
                        </a:rPr>
                        <a:t>2.71</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762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ctr">
                        <a:lnSpc>
                          <a:spcPct val="115000"/>
                        </a:lnSpc>
                        <a:spcBef>
                          <a:spcPts val="0"/>
                        </a:spcBef>
                        <a:spcAft>
                          <a:spcPts val="1000"/>
                        </a:spcAft>
                      </a:pPr>
                      <a:r>
                        <a:rPr lang="en-US" sz="1800" b="1" i="0" dirty="0">
                          <a:solidFill>
                            <a:schemeClr val="tx2"/>
                          </a:solidFill>
                          <a:effectLst/>
                          <a:latin typeface="+mn-lt"/>
                          <a:ea typeface="Arial" charset="0"/>
                          <a:cs typeface="Arial" charset="0"/>
                        </a:rPr>
                        <a:t>4.03</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762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15000"/>
                        </a:lnSpc>
                      </a:pPr>
                      <a:r>
                        <a:rPr lang="en-US" sz="1800" b="1" i="0" dirty="0">
                          <a:solidFill>
                            <a:schemeClr val="tx2"/>
                          </a:solidFill>
                          <a:effectLst/>
                          <a:latin typeface="+mn-lt"/>
                          <a:ea typeface="Arial" charset="0"/>
                          <a:cs typeface="Arial" charset="0"/>
                        </a:rPr>
                        <a:t>2.88</a:t>
                      </a:r>
                    </a:p>
                  </a:txBody>
                  <a:tcPr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28575" cap="flat" cmpd="sng" algn="ctr">
                      <a:solidFill>
                        <a:schemeClr val="tx2"/>
                      </a:solidFill>
                      <a:prstDash val="solid"/>
                      <a:round/>
                      <a:headEnd type="none" w="med" len="med"/>
                      <a:tailEnd type="none" w="med" len="med"/>
                    </a:lnT>
                    <a:lnB w="762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15000"/>
                        </a:lnSpc>
                      </a:pPr>
                      <a:r>
                        <a:rPr lang="en-US" sz="1800" b="1" i="0" dirty="0">
                          <a:solidFill>
                            <a:schemeClr val="tx2"/>
                          </a:solidFill>
                          <a:effectLst/>
                          <a:latin typeface="+mn-lt"/>
                          <a:ea typeface="Arial" charset="0"/>
                          <a:cs typeface="Arial" charset="0"/>
                        </a:rPr>
                        <a:t>3.93</a:t>
                      </a:r>
                    </a:p>
                  </a:txBody>
                  <a:tcPr anchor="ctr">
                    <a:lnL w="12700" cap="flat" cmpd="sng" algn="ctr">
                      <a:solidFill>
                        <a:schemeClr val="tx2"/>
                      </a:solidFill>
                      <a:prstDash val="solid"/>
                      <a:round/>
                      <a:headEnd type="none" w="med" len="med"/>
                      <a:tailEnd type="none" w="med" len="med"/>
                    </a:lnL>
                    <a:lnR>
                      <a:noFill/>
                    </a:lnR>
                    <a:lnT w="28575" cap="flat" cmpd="sng" algn="ctr">
                      <a:solidFill>
                        <a:schemeClr val="tx2"/>
                      </a:solidFill>
                      <a:prstDash val="solid"/>
                      <a:round/>
                      <a:headEnd type="none" w="med" len="med"/>
                      <a:tailEnd type="none" w="med" len="med"/>
                    </a:lnT>
                    <a:lnB w="762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95200790"/>
                  </a:ext>
                </a:extLst>
              </a:tr>
            </a:tbl>
          </a:graphicData>
        </a:graphic>
      </p:graphicFrame>
    </p:spTree>
    <p:extLst>
      <p:ext uri="{BB962C8B-B14F-4D97-AF65-F5344CB8AC3E}">
        <p14:creationId xmlns:p14="http://schemas.microsoft.com/office/powerpoint/2010/main" val="8331874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974528578"/>
              </p:ext>
            </p:extLst>
          </p:nvPr>
        </p:nvGraphicFramePr>
        <p:xfrm>
          <a:off x="1940123" y="1668037"/>
          <a:ext cx="8601497" cy="4212595"/>
        </p:xfrm>
        <a:graphic>
          <a:graphicData uri="http://schemas.openxmlformats.org/drawingml/2006/table">
            <a:tbl>
              <a:tblPr firstRow="1" bandRow="1"/>
              <a:tblGrid>
                <a:gridCol w="3503175">
                  <a:extLst>
                    <a:ext uri="{9D8B030D-6E8A-4147-A177-3AD203B41FA5}">
                      <a16:colId xmlns:a16="http://schemas.microsoft.com/office/drawing/2014/main" val="20000"/>
                    </a:ext>
                  </a:extLst>
                </a:gridCol>
                <a:gridCol w="1430718">
                  <a:extLst>
                    <a:ext uri="{9D8B030D-6E8A-4147-A177-3AD203B41FA5}">
                      <a16:colId xmlns:a16="http://schemas.microsoft.com/office/drawing/2014/main" val="20001"/>
                    </a:ext>
                  </a:extLst>
                </a:gridCol>
                <a:gridCol w="1067450">
                  <a:extLst>
                    <a:ext uri="{9D8B030D-6E8A-4147-A177-3AD203B41FA5}">
                      <a16:colId xmlns:a16="http://schemas.microsoft.com/office/drawing/2014/main" val="3783659935"/>
                    </a:ext>
                  </a:extLst>
                </a:gridCol>
                <a:gridCol w="1300077">
                  <a:extLst>
                    <a:ext uri="{9D8B030D-6E8A-4147-A177-3AD203B41FA5}">
                      <a16:colId xmlns:a16="http://schemas.microsoft.com/office/drawing/2014/main" val="20002"/>
                    </a:ext>
                  </a:extLst>
                </a:gridCol>
                <a:gridCol w="1300077">
                  <a:extLst>
                    <a:ext uri="{9D8B030D-6E8A-4147-A177-3AD203B41FA5}">
                      <a16:colId xmlns:a16="http://schemas.microsoft.com/office/drawing/2014/main" val="972760417"/>
                    </a:ext>
                  </a:extLst>
                </a:gridCol>
              </a:tblGrid>
              <a:tr h="411846">
                <a:tc>
                  <a:txBody>
                    <a:bodyPr/>
                    <a:lstStyle/>
                    <a:p>
                      <a:pPr>
                        <a:lnSpc>
                          <a:spcPct val="115000"/>
                        </a:lnSpc>
                      </a:pPr>
                      <a:endParaRPr lang="en-US" sz="2000" b="0" i="0" dirty="0">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65000"/>
                      </a:schemeClr>
                    </a:solidFill>
                  </a:tcPr>
                </a:tc>
                <a:tc gridSpan="2">
                  <a:txBody>
                    <a:bodyPr/>
                    <a:lstStyle/>
                    <a:p>
                      <a:pPr marL="0" marR="0" algn="ctr">
                        <a:lnSpc>
                          <a:spcPct val="115000"/>
                        </a:lnSpc>
                        <a:spcBef>
                          <a:spcPts val="0"/>
                        </a:spcBef>
                        <a:spcAft>
                          <a:spcPts val="1000"/>
                        </a:spcAft>
                      </a:pPr>
                      <a:r>
                        <a:rPr lang="en-US" sz="1800" b="0" i="0" dirty="0">
                          <a:solidFill>
                            <a:schemeClr val="bg1"/>
                          </a:solidFill>
                          <a:effectLst/>
                          <a:latin typeface="Arial" charset="0"/>
                          <a:ea typeface="Arial" charset="0"/>
                          <a:cs typeface="Arial" charset="0"/>
                        </a:rPr>
                        <a:t>During festival month</a:t>
                      </a:r>
                    </a:p>
                  </a:txBody>
                  <a:tcPr anchor="b">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65000"/>
                      </a:schemeClr>
                    </a:solidFill>
                  </a:tcPr>
                </a:tc>
                <a:tc hMerge="1">
                  <a:txBody>
                    <a:bodyPr/>
                    <a:lstStyle/>
                    <a:p>
                      <a:endParaRPr lang="en-US"/>
                    </a:p>
                  </a:txBody>
                  <a:tcPr/>
                </a:tc>
                <a:tc gridSpan="2">
                  <a:txBody>
                    <a:bodyPr/>
                    <a:lstStyle/>
                    <a:p>
                      <a:pPr marL="0" marR="0" algn="ctr">
                        <a:lnSpc>
                          <a:spcPct val="115000"/>
                        </a:lnSpc>
                        <a:spcBef>
                          <a:spcPts val="0"/>
                        </a:spcBef>
                        <a:spcAft>
                          <a:spcPts val="1000"/>
                        </a:spcAft>
                      </a:pPr>
                      <a:r>
                        <a:rPr lang="en-US" sz="1800" b="0" i="0" dirty="0">
                          <a:solidFill>
                            <a:schemeClr val="bg1"/>
                          </a:solidFill>
                          <a:effectLst/>
                          <a:latin typeface="Arial" charset="0"/>
                          <a:ea typeface="Arial" charset="0"/>
                          <a:cs typeface="Arial" charset="0"/>
                        </a:rPr>
                        <a:t>Over past year</a:t>
                      </a:r>
                    </a:p>
                  </a:txBody>
                  <a:tcPr anchor="b">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65000"/>
                      </a:schemeClr>
                    </a:solidFill>
                  </a:tcPr>
                </a:tc>
                <a:tc hMerge="1">
                  <a:txBody>
                    <a:bodyPr/>
                    <a:lstStyle/>
                    <a:p>
                      <a:endParaRPr lang="en-US"/>
                    </a:p>
                  </a:txBody>
                  <a:tcPr/>
                </a:tc>
                <a:extLst>
                  <a:ext uri="{0D108BD9-81ED-4DB2-BD59-A6C34878D82A}">
                    <a16:rowId xmlns:a16="http://schemas.microsoft.com/office/drawing/2014/main" val="10000"/>
                  </a:ext>
                </a:extLst>
              </a:tr>
              <a:tr h="379800">
                <a:tc>
                  <a:txBody>
                    <a:bodyPr/>
                    <a:lstStyle/>
                    <a:p>
                      <a:pPr marL="0" marR="0" algn="r">
                        <a:lnSpc>
                          <a:spcPct val="115000"/>
                        </a:lnSpc>
                        <a:spcBef>
                          <a:spcPts val="0"/>
                        </a:spcBef>
                        <a:spcAft>
                          <a:spcPts val="1000"/>
                        </a:spcAft>
                      </a:pPr>
                      <a:r>
                        <a:rPr lang="en-US" sz="1800" b="0" i="0" dirty="0">
                          <a:solidFill>
                            <a:srgbClr val="747782"/>
                          </a:solidFill>
                          <a:effectLst/>
                          <a:latin typeface="Arial" charset="0"/>
                          <a:ea typeface="Arial" charset="0"/>
                          <a:cs typeface="Arial" charset="0"/>
                        </a:rPr>
                        <a:t>Movie</a:t>
                      </a: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50%</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52%</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90%</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89%</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1"/>
                  </a:ext>
                </a:extLst>
              </a:tr>
              <a:tr h="379800">
                <a:tc>
                  <a:txBody>
                    <a:bodyPr/>
                    <a:lstStyle/>
                    <a:p>
                      <a:pPr marL="0" marR="0" algn="r">
                        <a:lnSpc>
                          <a:spcPct val="115000"/>
                        </a:lnSpc>
                        <a:spcBef>
                          <a:spcPts val="0"/>
                        </a:spcBef>
                        <a:spcAft>
                          <a:spcPts val="1000"/>
                        </a:spcAft>
                      </a:pPr>
                      <a:r>
                        <a:rPr lang="en-US" sz="1800" b="0" i="0" dirty="0">
                          <a:solidFill>
                            <a:srgbClr val="747782"/>
                          </a:solidFill>
                          <a:effectLst/>
                          <a:latin typeface="Arial" charset="0"/>
                          <a:ea typeface="Arial" charset="0"/>
                          <a:cs typeface="Arial" charset="0"/>
                        </a:rPr>
                        <a:t>Religious</a:t>
                      </a: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47%</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53%</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64%</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67%</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3949730458"/>
                  </a:ext>
                </a:extLst>
              </a:tr>
              <a:tr h="379800">
                <a:tc>
                  <a:txBody>
                    <a:bodyPr/>
                    <a:lstStyle/>
                    <a:p>
                      <a:pPr marL="0" marR="0" algn="r">
                        <a:lnSpc>
                          <a:spcPct val="115000"/>
                        </a:lnSpc>
                        <a:spcBef>
                          <a:spcPts val="0"/>
                        </a:spcBef>
                        <a:spcAft>
                          <a:spcPts val="1000"/>
                        </a:spcAft>
                      </a:pPr>
                      <a:r>
                        <a:rPr lang="en-US" sz="1800" b="0" i="0" dirty="0">
                          <a:solidFill>
                            <a:srgbClr val="747782"/>
                          </a:solidFill>
                          <a:effectLst/>
                          <a:latin typeface="Arial" charset="0"/>
                          <a:ea typeface="Arial" charset="0"/>
                          <a:cs typeface="Arial" charset="0"/>
                        </a:rPr>
                        <a:t>Community</a:t>
                      </a:r>
                      <a:r>
                        <a:rPr lang="en-US" sz="1800" b="0" i="0" baseline="30000" dirty="0">
                          <a:solidFill>
                            <a:srgbClr val="747782"/>
                          </a:solidFill>
                          <a:effectLst/>
                          <a:latin typeface="Arial" charset="0"/>
                          <a:ea typeface="Arial" charset="0"/>
                          <a:cs typeface="Arial" charset="0"/>
                        </a:rPr>
                        <a:t>++</a:t>
                      </a:r>
                      <a:endParaRPr lang="en-US" sz="1800" b="0" i="0" dirty="0">
                        <a:solidFill>
                          <a:srgbClr val="747782"/>
                        </a:solidFill>
                        <a:effectLst/>
                        <a:latin typeface="Arial" charset="0"/>
                        <a:ea typeface="Arial" charset="0"/>
                        <a:cs typeface="Arial" charset="0"/>
                      </a:endParaRP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46%</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53%</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78%</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87%</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2"/>
                  </a:ext>
                </a:extLst>
              </a:tr>
              <a:tr h="379800">
                <a:tc>
                  <a:txBody>
                    <a:bodyPr/>
                    <a:lstStyle/>
                    <a:p>
                      <a:pPr marL="0" marR="0" lvl="0" indent="0" algn="r" defTabSz="914400" rtl="0" eaLnBrk="1" fontAlgn="auto" latinLnBrk="0" hangingPunct="1">
                        <a:lnSpc>
                          <a:spcPct val="115000"/>
                        </a:lnSpc>
                        <a:spcBef>
                          <a:spcPts val="0"/>
                        </a:spcBef>
                        <a:spcAft>
                          <a:spcPts val="1000"/>
                        </a:spcAft>
                        <a:buClrTx/>
                        <a:buSzTx/>
                        <a:buFontTx/>
                        <a:buNone/>
                        <a:tabLst/>
                        <a:defRPr/>
                      </a:pPr>
                      <a:r>
                        <a:rPr lang="en-US" sz="1800" b="0" i="0" dirty="0">
                          <a:solidFill>
                            <a:srgbClr val="747782"/>
                          </a:solidFill>
                          <a:effectLst/>
                          <a:latin typeface="Arial" charset="0"/>
                          <a:ea typeface="Arial" charset="0"/>
                          <a:cs typeface="Arial" charset="0"/>
                        </a:rPr>
                        <a:t>School</a:t>
                      </a:r>
                      <a:r>
                        <a:rPr lang="en-US" sz="1800" b="0" i="0" baseline="30000" dirty="0">
                          <a:solidFill>
                            <a:srgbClr val="747782"/>
                          </a:solidFill>
                          <a:effectLst/>
                          <a:latin typeface="Arial" charset="0"/>
                          <a:ea typeface="Arial" charset="0"/>
                          <a:cs typeface="Arial" charset="0"/>
                        </a:rPr>
                        <a:t>***,++</a:t>
                      </a: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41%</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61%</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rgbClr val="4F7199"/>
                          </a:solidFill>
                          <a:effectLst/>
                          <a:latin typeface="Arial" charset="0"/>
                          <a:ea typeface="Arial" charset="0"/>
                          <a:cs typeface="Arial" charset="0"/>
                        </a:rPr>
                        <a:t>63%</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0" i="0" dirty="0">
                          <a:solidFill>
                            <a:schemeClr val="bg1">
                              <a:lumMod val="50000"/>
                            </a:schemeClr>
                          </a:solidFill>
                          <a:effectLst/>
                          <a:latin typeface="Arial" charset="0"/>
                          <a:ea typeface="Arial" charset="0"/>
                          <a:cs typeface="Arial" charset="0"/>
                        </a:rPr>
                        <a:t>76%</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3712898840"/>
                  </a:ext>
                </a:extLst>
              </a:tr>
              <a:tr h="379800">
                <a:tc>
                  <a:txBody>
                    <a:bodyPr/>
                    <a:lstStyle/>
                    <a:p>
                      <a:pPr marL="0" marR="0" algn="r">
                        <a:lnSpc>
                          <a:spcPct val="115000"/>
                        </a:lnSpc>
                        <a:spcBef>
                          <a:spcPts val="0"/>
                        </a:spcBef>
                        <a:spcAft>
                          <a:spcPts val="1000"/>
                        </a:spcAft>
                      </a:pPr>
                      <a:r>
                        <a:rPr lang="en-US" sz="1800" b="0" i="0" dirty="0">
                          <a:solidFill>
                            <a:srgbClr val="747782"/>
                          </a:solidFill>
                          <a:effectLst/>
                          <a:latin typeface="Arial" charset="0"/>
                          <a:ea typeface="Arial" charset="0"/>
                          <a:cs typeface="Arial" charset="0"/>
                        </a:rPr>
                        <a:t>Recreational sports</a:t>
                      </a: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38%</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38%</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rgbClr val="4F7199"/>
                          </a:solidFill>
                          <a:effectLst/>
                          <a:latin typeface="Arial" charset="0"/>
                          <a:ea typeface="Arial" charset="0"/>
                          <a:cs typeface="Arial" charset="0"/>
                        </a:rPr>
                        <a:t>59%</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0" i="0" dirty="0">
                          <a:solidFill>
                            <a:schemeClr val="bg1">
                              <a:lumMod val="50000"/>
                            </a:schemeClr>
                          </a:solidFill>
                          <a:effectLst/>
                          <a:latin typeface="Arial" charset="0"/>
                          <a:ea typeface="Arial" charset="0"/>
                          <a:cs typeface="Arial" charset="0"/>
                        </a:rPr>
                        <a:t>61%</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4"/>
                  </a:ext>
                </a:extLst>
              </a:tr>
              <a:tr h="379800">
                <a:tc>
                  <a:txBody>
                    <a:bodyPr/>
                    <a:lstStyle/>
                    <a:p>
                      <a:pPr marL="0" marR="0" algn="r">
                        <a:lnSpc>
                          <a:spcPct val="115000"/>
                        </a:lnSpc>
                        <a:spcBef>
                          <a:spcPts val="0"/>
                        </a:spcBef>
                        <a:spcAft>
                          <a:spcPts val="1000"/>
                        </a:spcAft>
                      </a:pPr>
                      <a:r>
                        <a:rPr lang="en-US" sz="1800" b="0" i="0" dirty="0">
                          <a:solidFill>
                            <a:srgbClr val="747782"/>
                          </a:solidFill>
                          <a:effectLst/>
                          <a:latin typeface="Arial" charset="0"/>
                          <a:ea typeface="Arial" charset="0"/>
                          <a:cs typeface="Arial" charset="0"/>
                        </a:rPr>
                        <a:t>Music</a:t>
                      </a:r>
                      <a:r>
                        <a:rPr lang="en-US" sz="1800" b="0" i="0" baseline="30000" dirty="0">
                          <a:solidFill>
                            <a:srgbClr val="747782"/>
                          </a:solidFill>
                          <a:effectLst/>
                          <a:latin typeface="Arial" charset="0"/>
                          <a:ea typeface="Arial" charset="0"/>
                          <a:cs typeface="Arial" charset="0"/>
                        </a:rPr>
                        <a:t>+</a:t>
                      </a:r>
                      <a:endParaRPr lang="en-US" sz="1800" b="0" i="0" dirty="0">
                        <a:solidFill>
                          <a:srgbClr val="747782"/>
                        </a:solidFill>
                        <a:effectLst/>
                        <a:latin typeface="Arial" charset="0"/>
                        <a:ea typeface="Arial" charset="0"/>
                        <a:cs typeface="Arial" charset="0"/>
                      </a:endParaRP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37%</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41%</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rgbClr val="4F7199"/>
                          </a:solidFill>
                          <a:effectLst/>
                          <a:latin typeface="Arial" charset="0"/>
                          <a:ea typeface="Arial" charset="0"/>
                          <a:cs typeface="Arial" charset="0"/>
                        </a:rPr>
                        <a:t>75%</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0" i="0" dirty="0">
                          <a:solidFill>
                            <a:schemeClr val="bg1">
                              <a:lumMod val="50000"/>
                            </a:schemeClr>
                          </a:solidFill>
                          <a:effectLst/>
                          <a:latin typeface="Arial" charset="0"/>
                          <a:ea typeface="Arial" charset="0"/>
                          <a:cs typeface="Arial" charset="0"/>
                        </a:rPr>
                        <a:t>82%</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95160933"/>
                  </a:ext>
                </a:extLst>
              </a:tr>
              <a:tr h="379800">
                <a:tc>
                  <a:txBody>
                    <a:bodyPr/>
                    <a:lstStyle/>
                    <a:p>
                      <a:pPr marL="0" marR="0" lvl="0" indent="0" algn="r" defTabSz="914400" rtl="0" eaLnBrk="1" fontAlgn="auto" latinLnBrk="0" hangingPunct="1">
                        <a:lnSpc>
                          <a:spcPct val="115000"/>
                        </a:lnSpc>
                        <a:spcBef>
                          <a:spcPts val="0"/>
                        </a:spcBef>
                        <a:spcAft>
                          <a:spcPts val="1000"/>
                        </a:spcAft>
                        <a:buClrTx/>
                        <a:buSzTx/>
                        <a:buFontTx/>
                        <a:buNone/>
                        <a:tabLst/>
                        <a:defRPr/>
                      </a:pPr>
                      <a:r>
                        <a:rPr lang="en-US" sz="1800" b="0" i="0" dirty="0">
                          <a:solidFill>
                            <a:srgbClr val="747782"/>
                          </a:solidFill>
                          <a:effectLst/>
                          <a:latin typeface="Arial" charset="0"/>
                          <a:ea typeface="Arial" charset="0"/>
                          <a:cs typeface="Arial" charset="0"/>
                        </a:rPr>
                        <a:t>Club</a:t>
                      </a: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36%</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39%</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rgbClr val="4F7199"/>
                          </a:solidFill>
                          <a:effectLst/>
                          <a:latin typeface="Arial" charset="0"/>
                          <a:ea typeface="Arial" charset="0"/>
                          <a:cs typeface="Arial" charset="0"/>
                        </a:rPr>
                        <a:t>46%</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0" i="0" dirty="0">
                          <a:solidFill>
                            <a:schemeClr val="bg1">
                              <a:lumMod val="50000"/>
                            </a:schemeClr>
                          </a:solidFill>
                          <a:effectLst/>
                          <a:latin typeface="Arial" charset="0"/>
                          <a:ea typeface="Arial" charset="0"/>
                          <a:cs typeface="Arial" charset="0"/>
                        </a:rPr>
                        <a:t>54%</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4290671095"/>
                  </a:ext>
                </a:extLst>
              </a:tr>
              <a:tr h="379800">
                <a:tc>
                  <a:txBody>
                    <a:bodyPr/>
                    <a:lstStyle/>
                    <a:p>
                      <a:pPr marL="0" marR="0" lvl="0" indent="0" algn="r" defTabSz="914400" rtl="0" eaLnBrk="1" fontAlgn="auto" latinLnBrk="0" hangingPunct="1">
                        <a:lnSpc>
                          <a:spcPct val="115000"/>
                        </a:lnSpc>
                        <a:spcBef>
                          <a:spcPts val="0"/>
                        </a:spcBef>
                        <a:spcAft>
                          <a:spcPts val="1000"/>
                        </a:spcAft>
                        <a:buClrTx/>
                        <a:buSzTx/>
                        <a:buFontTx/>
                        <a:buNone/>
                        <a:tabLst/>
                        <a:defRPr/>
                      </a:pPr>
                      <a:r>
                        <a:rPr lang="en-US" sz="1800" b="0" i="0" dirty="0">
                          <a:solidFill>
                            <a:srgbClr val="747782"/>
                          </a:solidFill>
                          <a:effectLst/>
                          <a:latin typeface="Arial" charset="0"/>
                          <a:ea typeface="Arial" charset="0"/>
                          <a:cs typeface="Arial" charset="0"/>
                        </a:rPr>
                        <a:t>Play or dance</a:t>
                      </a:r>
                      <a:r>
                        <a:rPr lang="en-US" sz="1800" b="0" i="0" baseline="30000" dirty="0">
                          <a:solidFill>
                            <a:srgbClr val="747782"/>
                          </a:solidFill>
                          <a:effectLst/>
                          <a:latin typeface="Arial" charset="0"/>
                          <a:ea typeface="Arial" charset="0"/>
                          <a:cs typeface="Arial" charset="0"/>
                        </a:rPr>
                        <a:t>+++</a:t>
                      </a:r>
                      <a:endParaRPr lang="en-US" sz="1800" b="0" i="0" dirty="0">
                        <a:solidFill>
                          <a:srgbClr val="747782"/>
                        </a:solidFill>
                        <a:effectLst/>
                        <a:latin typeface="Arial" charset="0"/>
                        <a:ea typeface="Arial" charset="0"/>
                        <a:cs typeface="Arial" charset="0"/>
                      </a:endParaRP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25%</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29%</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rgbClr val="4F7199"/>
                          </a:solidFill>
                          <a:effectLst/>
                          <a:latin typeface="Arial" charset="0"/>
                          <a:ea typeface="Arial" charset="0"/>
                          <a:cs typeface="Arial" charset="0"/>
                        </a:rPr>
                        <a:t>61%</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0" i="0" dirty="0">
                          <a:solidFill>
                            <a:schemeClr val="bg1">
                              <a:lumMod val="50000"/>
                            </a:schemeClr>
                          </a:solidFill>
                          <a:effectLst/>
                          <a:latin typeface="Arial" charset="0"/>
                          <a:ea typeface="Arial" charset="0"/>
                          <a:cs typeface="Arial" charset="0"/>
                        </a:rPr>
                        <a:t>75%</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873327902"/>
                  </a:ext>
                </a:extLst>
              </a:tr>
              <a:tr h="379800">
                <a:tc>
                  <a:txBody>
                    <a:bodyPr/>
                    <a:lstStyle/>
                    <a:p>
                      <a:pPr marL="0" marR="0" lvl="0" indent="0" algn="r" defTabSz="914400" rtl="0" eaLnBrk="1" fontAlgn="auto" latinLnBrk="0" hangingPunct="1">
                        <a:lnSpc>
                          <a:spcPct val="115000"/>
                        </a:lnSpc>
                        <a:spcBef>
                          <a:spcPts val="0"/>
                        </a:spcBef>
                        <a:spcAft>
                          <a:spcPts val="1000"/>
                        </a:spcAft>
                        <a:buClrTx/>
                        <a:buSzTx/>
                        <a:buFontTx/>
                        <a:buNone/>
                        <a:tabLst/>
                        <a:defRPr/>
                      </a:pPr>
                      <a:r>
                        <a:rPr lang="en-US" sz="1800" b="0" i="0" dirty="0">
                          <a:solidFill>
                            <a:srgbClr val="747782"/>
                          </a:solidFill>
                          <a:effectLst/>
                          <a:latin typeface="Arial" charset="0"/>
                          <a:ea typeface="Arial" charset="0"/>
                          <a:cs typeface="Arial" charset="0"/>
                        </a:rPr>
                        <a:t>Convention</a:t>
                      </a:r>
                      <a:r>
                        <a:rPr lang="en-US" sz="1800" b="0" i="0" baseline="30000" dirty="0">
                          <a:solidFill>
                            <a:srgbClr val="747782"/>
                          </a:solidFill>
                          <a:effectLst/>
                          <a:latin typeface="Arial" charset="0"/>
                          <a:ea typeface="Arial" charset="0"/>
                          <a:cs typeface="Arial" charset="0"/>
                        </a:rPr>
                        <a:t>**</a:t>
                      </a:r>
                      <a:endParaRPr lang="en-US" sz="1800" b="0" i="0" dirty="0">
                        <a:solidFill>
                          <a:srgbClr val="747782"/>
                        </a:solidFill>
                        <a:effectLst/>
                        <a:latin typeface="Arial" charset="0"/>
                        <a:ea typeface="Arial" charset="0"/>
                        <a:cs typeface="Arial" charset="0"/>
                      </a:endParaRP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23%</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33%</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rgbClr val="4F7199"/>
                          </a:solidFill>
                          <a:effectLst/>
                          <a:latin typeface="Arial" charset="0"/>
                          <a:ea typeface="Arial" charset="0"/>
                          <a:cs typeface="Arial" charset="0"/>
                        </a:rPr>
                        <a:t>64%</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0" i="0" dirty="0">
                          <a:solidFill>
                            <a:schemeClr val="bg1">
                              <a:lumMod val="50000"/>
                            </a:schemeClr>
                          </a:solidFill>
                          <a:effectLst/>
                          <a:latin typeface="Arial" charset="0"/>
                          <a:ea typeface="Arial" charset="0"/>
                          <a:cs typeface="Arial" charset="0"/>
                        </a:rPr>
                        <a:t>68%</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3916244246"/>
                  </a:ext>
                </a:extLst>
              </a:tr>
              <a:tr h="379800">
                <a:tc>
                  <a:txBody>
                    <a:bodyPr/>
                    <a:lstStyle/>
                    <a:p>
                      <a:pPr marL="0" marR="0" lvl="0" indent="0" algn="r" defTabSz="914400" rtl="0" eaLnBrk="1" fontAlgn="auto" latinLnBrk="0" hangingPunct="1">
                        <a:lnSpc>
                          <a:spcPct val="115000"/>
                        </a:lnSpc>
                        <a:spcBef>
                          <a:spcPts val="0"/>
                        </a:spcBef>
                        <a:spcAft>
                          <a:spcPts val="1000"/>
                        </a:spcAft>
                        <a:buClrTx/>
                        <a:buSzTx/>
                        <a:buFontTx/>
                        <a:buNone/>
                        <a:tabLst/>
                        <a:defRPr/>
                      </a:pPr>
                      <a:r>
                        <a:rPr lang="en-US" sz="1800" b="0" i="0" dirty="0">
                          <a:solidFill>
                            <a:srgbClr val="747782"/>
                          </a:solidFill>
                          <a:effectLst/>
                          <a:latin typeface="Arial" charset="0"/>
                          <a:ea typeface="Arial" charset="0"/>
                          <a:cs typeface="Arial" charset="0"/>
                        </a:rPr>
                        <a:t>College or pro sports</a:t>
                      </a:r>
                      <a:r>
                        <a:rPr lang="en-US" sz="1800" b="0" i="0" baseline="30000" dirty="0">
                          <a:solidFill>
                            <a:srgbClr val="747782"/>
                          </a:solidFill>
                          <a:effectLst/>
                          <a:latin typeface="Arial" charset="0"/>
                          <a:ea typeface="Arial" charset="0"/>
                          <a:cs typeface="Arial" charset="0"/>
                        </a:rPr>
                        <a:t>+</a:t>
                      </a:r>
                      <a:endParaRPr lang="en-US" sz="1800" b="0" i="0" dirty="0">
                        <a:solidFill>
                          <a:srgbClr val="747782"/>
                        </a:solidFill>
                        <a:effectLst/>
                        <a:latin typeface="Arial" charset="0"/>
                        <a:ea typeface="Arial" charset="0"/>
                        <a:cs typeface="Arial" charset="0"/>
                      </a:endParaRP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16%</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19%</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rgbClr val="4F7199"/>
                          </a:solidFill>
                          <a:effectLst/>
                          <a:latin typeface="Arial" charset="0"/>
                          <a:ea typeface="Arial" charset="0"/>
                          <a:cs typeface="Arial" charset="0"/>
                        </a:rPr>
                        <a:t>49%</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0" i="0" dirty="0">
                          <a:solidFill>
                            <a:schemeClr val="bg1">
                              <a:lumMod val="50000"/>
                            </a:schemeClr>
                          </a:solidFill>
                          <a:effectLst/>
                          <a:latin typeface="Arial" charset="0"/>
                          <a:ea typeface="Arial" charset="0"/>
                          <a:cs typeface="Arial" charset="0"/>
                        </a:rPr>
                        <a:t>59%</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293348817"/>
                  </a:ext>
                </a:extLst>
              </a:tr>
            </a:tbl>
          </a:graphicData>
        </a:graphic>
      </p:graphicFrame>
      <p:sp>
        <p:nvSpPr>
          <p:cNvPr id="5" name="Title 1">
            <a:extLst>
              <a:ext uri="{FF2B5EF4-FFF2-40B4-BE49-F238E27FC236}">
                <a16:creationId xmlns:a16="http://schemas.microsoft.com/office/drawing/2014/main" id="{A733FCB1-32CD-AF41-AA22-B7EA37862DE2}"/>
              </a:ext>
            </a:extLst>
          </p:cNvPr>
          <p:cNvSpPr>
            <a:spLocks noGrp="1"/>
          </p:cNvSpPr>
          <p:nvPr>
            <p:ph type="title" idx="4294967295"/>
          </p:nvPr>
        </p:nvSpPr>
        <p:spPr>
          <a:xfrm>
            <a:off x="1931813" y="1100181"/>
            <a:ext cx="8685213" cy="442913"/>
          </a:xfrm>
        </p:spPr>
        <p:txBody>
          <a:bodyPr>
            <a:noAutofit/>
          </a:bodyPr>
          <a:lstStyle/>
          <a:p>
            <a:r>
              <a:rPr lang="en-US" sz="3000" dirty="0">
                <a:solidFill>
                  <a:srgbClr val="5A5A5A"/>
                </a:solidFill>
                <a:latin typeface="+mn-lt"/>
                <a:ea typeface="Arial" charset="0"/>
                <a:cs typeface="Arial" charset="0"/>
              </a:rPr>
              <a:t>Other Events: </a:t>
            </a:r>
            <a:r>
              <a:rPr lang="en-US" sz="3000" b="1" dirty="0">
                <a:solidFill>
                  <a:srgbClr val="4F7199"/>
                </a:solidFill>
                <a:latin typeface="+mn-lt"/>
                <a:ea typeface="Arial" charset="0"/>
                <a:cs typeface="Arial" charset="0"/>
              </a:rPr>
              <a:t>Never attended</a:t>
            </a:r>
            <a:r>
              <a:rPr lang="en-US" sz="3000" dirty="0">
                <a:solidFill>
                  <a:srgbClr val="747782"/>
                </a:solidFill>
                <a:latin typeface="+mn-lt"/>
                <a:ea typeface="Arial" charset="0"/>
                <a:cs typeface="Arial" charset="0"/>
              </a:rPr>
              <a:t>,</a:t>
            </a:r>
            <a:r>
              <a:rPr lang="en-US" sz="3000" b="1" dirty="0">
                <a:solidFill>
                  <a:srgbClr val="FFC000"/>
                </a:solidFill>
                <a:latin typeface="+mn-lt"/>
                <a:ea typeface="Arial" charset="0"/>
                <a:cs typeface="Arial" charset="0"/>
              </a:rPr>
              <a:t> </a:t>
            </a:r>
            <a:r>
              <a:rPr lang="en-US" sz="3000" b="1" dirty="0">
                <a:solidFill>
                  <a:schemeClr val="bg1">
                    <a:lumMod val="50000"/>
                  </a:schemeClr>
                </a:solidFill>
                <a:latin typeface="+mn-lt"/>
                <a:ea typeface="Arial" charset="0"/>
                <a:cs typeface="Arial" charset="0"/>
              </a:rPr>
              <a:t>All other groups</a:t>
            </a:r>
          </a:p>
        </p:txBody>
      </p:sp>
      <p:sp>
        <p:nvSpPr>
          <p:cNvPr id="3" name="TextBox 2"/>
          <p:cNvSpPr txBox="1"/>
          <p:nvPr/>
        </p:nvSpPr>
        <p:spPr>
          <a:xfrm>
            <a:off x="1931813" y="6006269"/>
            <a:ext cx="4589930" cy="276999"/>
          </a:xfrm>
          <a:prstGeom prst="rect">
            <a:avLst/>
          </a:prstGeom>
          <a:noFill/>
        </p:spPr>
        <p:txBody>
          <a:bodyPr wrap="square" rtlCol="0">
            <a:spAutoFit/>
          </a:bodyPr>
          <a:lstStyle/>
          <a:p>
            <a:r>
              <a:rPr lang="en-US" sz="1200" dirty="0">
                <a:solidFill>
                  <a:srgbClr val="5A5A5A"/>
                </a:solidFill>
              </a:rPr>
              <a:t>Superscripts indicate different levels of statistical significance</a:t>
            </a:r>
          </a:p>
        </p:txBody>
      </p:sp>
      <p:sp>
        <p:nvSpPr>
          <p:cNvPr id="6" name="TextBox 5">
            <a:extLst>
              <a:ext uri="{FF2B5EF4-FFF2-40B4-BE49-F238E27FC236}">
                <a16:creationId xmlns:a16="http://schemas.microsoft.com/office/drawing/2014/main" id="{EC52E80C-4433-4353-B998-1BE4225DD3C1}"/>
              </a:ext>
            </a:extLst>
          </p:cNvPr>
          <p:cNvSpPr txBox="1"/>
          <p:nvPr/>
        </p:nvSpPr>
        <p:spPr>
          <a:xfrm>
            <a:off x="1027611" y="339634"/>
            <a:ext cx="10563498" cy="400110"/>
          </a:xfrm>
          <a:prstGeom prst="rect">
            <a:avLst/>
          </a:prstGeom>
          <a:noFill/>
        </p:spPr>
        <p:txBody>
          <a:bodyPr wrap="square" rtlCol="0">
            <a:spAutoFit/>
          </a:bodyPr>
          <a:lstStyle/>
          <a:p>
            <a:r>
              <a:rPr lang="en-US" sz="2000" b="1" dirty="0">
                <a:solidFill>
                  <a:schemeClr val="accent4"/>
                </a:solidFill>
              </a:rPr>
              <a:t>I need to </a:t>
            </a:r>
            <a:r>
              <a:rPr lang="en-US" sz="2000" dirty="0">
                <a:solidFill>
                  <a:schemeClr val="accent4"/>
                </a:solidFill>
              </a:rPr>
              <a:t>an easy to read data table comparing multiple metrics and periods.</a:t>
            </a:r>
          </a:p>
        </p:txBody>
      </p:sp>
      <p:cxnSp>
        <p:nvCxnSpPr>
          <p:cNvPr id="7" name="Straight Connector 6">
            <a:extLst>
              <a:ext uri="{FF2B5EF4-FFF2-40B4-BE49-F238E27FC236}">
                <a16:creationId xmlns:a16="http://schemas.microsoft.com/office/drawing/2014/main" id="{0DDB818B-935D-4DC0-814B-9F0FE41759D4}"/>
              </a:ext>
            </a:extLst>
          </p:cNvPr>
          <p:cNvCxnSpPr/>
          <p:nvPr/>
        </p:nvCxnSpPr>
        <p:spPr>
          <a:xfrm>
            <a:off x="1088938" y="739744"/>
            <a:ext cx="1025961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63637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224223002"/>
              </p:ext>
            </p:extLst>
          </p:nvPr>
        </p:nvGraphicFramePr>
        <p:xfrm>
          <a:off x="1928971" y="1322355"/>
          <a:ext cx="8601498" cy="4212595"/>
        </p:xfrm>
        <a:graphic>
          <a:graphicData uri="http://schemas.openxmlformats.org/drawingml/2006/table">
            <a:tbl>
              <a:tblPr firstRow="1" bandRow="1"/>
              <a:tblGrid>
                <a:gridCol w="3043208">
                  <a:extLst>
                    <a:ext uri="{9D8B030D-6E8A-4147-A177-3AD203B41FA5}">
                      <a16:colId xmlns:a16="http://schemas.microsoft.com/office/drawing/2014/main" val="20000"/>
                    </a:ext>
                  </a:extLst>
                </a:gridCol>
                <a:gridCol w="1332517">
                  <a:extLst>
                    <a:ext uri="{9D8B030D-6E8A-4147-A177-3AD203B41FA5}">
                      <a16:colId xmlns:a16="http://schemas.microsoft.com/office/drawing/2014/main" val="20001"/>
                    </a:ext>
                  </a:extLst>
                </a:gridCol>
                <a:gridCol w="1332517">
                  <a:extLst>
                    <a:ext uri="{9D8B030D-6E8A-4147-A177-3AD203B41FA5}">
                      <a16:colId xmlns:a16="http://schemas.microsoft.com/office/drawing/2014/main" val="3783659935"/>
                    </a:ext>
                  </a:extLst>
                </a:gridCol>
                <a:gridCol w="208280">
                  <a:extLst>
                    <a:ext uri="{9D8B030D-6E8A-4147-A177-3AD203B41FA5}">
                      <a16:colId xmlns:a16="http://schemas.microsoft.com/office/drawing/2014/main" val="3240507592"/>
                    </a:ext>
                  </a:extLst>
                </a:gridCol>
                <a:gridCol w="1342488">
                  <a:extLst>
                    <a:ext uri="{9D8B030D-6E8A-4147-A177-3AD203B41FA5}">
                      <a16:colId xmlns:a16="http://schemas.microsoft.com/office/drawing/2014/main" val="20002"/>
                    </a:ext>
                  </a:extLst>
                </a:gridCol>
                <a:gridCol w="1342488">
                  <a:extLst>
                    <a:ext uri="{9D8B030D-6E8A-4147-A177-3AD203B41FA5}">
                      <a16:colId xmlns:a16="http://schemas.microsoft.com/office/drawing/2014/main" val="972760417"/>
                    </a:ext>
                  </a:extLst>
                </a:gridCol>
              </a:tblGrid>
              <a:tr h="411846">
                <a:tc>
                  <a:txBody>
                    <a:bodyPr/>
                    <a:lstStyle/>
                    <a:p>
                      <a:pPr>
                        <a:lnSpc>
                          <a:spcPct val="115000"/>
                        </a:lnSpc>
                      </a:pPr>
                      <a:endParaRPr lang="en-US" sz="2000" b="0" i="0" dirty="0">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65000"/>
                      </a:schemeClr>
                    </a:solidFill>
                  </a:tcPr>
                </a:tc>
                <a:tc gridSpan="2">
                  <a:txBody>
                    <a:bodyPr/>
                    <a:lstStyle/>
                    <a:p>
                      <a:pPr marL="0" marR="0" algn="ctr">
                        <a:lnSpc>
                          <a:spcPct val="115000"/>
                        </a:lnSpc>
                        <a:spcBef>
                          <a:spcPts val="0"/>
                        </a:spcBef>
                        <a:spcAft>
                          <a:spcPts val="1000"/>
                        </a:spcAft>
                      </a:pPr>
                      <a:r>
                        <a:rPr lang="en-US" sz="1800" b="0" i="0" dirty="0">
                          <a:solidFill>
                            <a:schemeClr val="bg1"/>
                          </a:solidFill>
                          <a:effectLst/>
                          <a:latin typeface="Arial" charset="0"/>
                          <a:ea typeface="Arial" charset="0"/>
                          <a:cs typeface="Arial" charset="0"/>
                        </a:rPr>
                        <a:t>During festival month</a:t>
                      </a:r>
                    </a:p>
                  </a:txBody>
                  <a:tcPr anchor="b">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65000"/>
                      </a:schemeClr>
                    </a:solidFill>
                  </a:tcPr>
                </a:tc>
                <a:tc hMerge="1">
                  <a:txBody>
                    <a:bodyPr/>
                    <a:lstStyle/>
                    <a:p>
                      <a:endParaRPr lang="en-US"/>
                    </a:p>
                  </a:txBody>
                  <a:tcPr/>
                </a:tc>
                <a:tc>
                  <a:txBody>
                    <a:bodyPr/>
                    <a:lstStyle/>
                    <a:p>
                      <a:pPr marL="0" marR="0" algn="ctr">
                        <a:lnSpc>
                          <a:spcPct val="115000"/>
                        </a:lnSpc>
                        <a:spcBef>
                          <a:spcPts val="0"/>
                        </a:spcBef>
                        <a:spcAft>
                          <a:spcPts val="1000"/>
                        </a:spcAft>
                      </a:pPr>
                      <a:endParaRPr lang="en-US" sz="1800" b="0" i="0" dirty="0">
                        <a:solidFill>
                          <a:schemeClr val="bg1"/>
                        </a:solidFill>
                        <a:effectLst/>
                        <a:latin typeface="Arial" charset="0"/>
                        <a:ea typeface="Arial" charset="0"/>
                        <a:cs typeface="Arial" charset="0"/>
                      </a:endParaRPr>
                    </a:p>
                  </a:txBody>
                  <a:tcPr anchor="b">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65000"/>
                      </a:schemeClr>
                    </a:solidFill>
                  </a:tcPr>
                </a:tc>
                <a:tc gridSpan="2">
                  <a:txBody>
                    <a:bodyPr/>
                    <a:lstStyle/>
                    <a:p>
                      <a:pPr marL="0" marR="0" algn="ctr">
                        <a:lnSpc>
                          <a:spcPct val="115000"/>
                        </a:lnSpc>
                        <a:spcBef>
                          <a:spcPts val="0"/>
                        </a:spcBef>
                        <a:spcAft>
                          <a:spcPts val="1000"/>
                        </a:spcAft>
                      </a:pPr>
                      <a:r>
                        <a:rPr lang="en-US" sz="1800" b="0" i="0" dirty="0">
                          <a:solidFill>
                            <a:schemeClr val="bg1"/>
                          </a:solidFill>
                          <a:effectLst/>
                          <a:latin typeface="Arial" charset="0"/>
                          <a:ea typeface="Arial" charset="0"/>
                          <a:cs typeface="Arial" charset="0"/>
                        </a:rPr>
                        <a:t>Over past year</a:t>
                      </a:r>
                    </a:p>
                  </a:txBody>
                  <a:tcPr anchor="b">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chemeClr val="bg1">
                        <a:lumMod val="65000"/>
                      </a:schemeClr>
                    </a:solidFill>
                  </a:tcPr>
                </a:tc>
                <a:tc hMerge="1">
                  <a:txBody>
                    <a:bodyPr/>
                    <a:lstStyle/>
                    <a:p>
                      <a:endParaRPr lang="en-US"/>
                    </a:p>
                  </a:txBody>
                  <a:tcPr/>
                </a:tc>
                <a:extLst>
                  <a:ext uri="{0D108BD9-81ED-4DB2-BD59-A6C34878D82A}">
                    <a16:rowId xmlns:a16="http://schemas.microsoft.com/office/drawing/2014/main" val="10000"/>
                  </a:ext>
                </a:extLst>
              </a:tr>
              <a:tr h="379800">
                <a:tc>
                  <a:txBody>
                    <a:bodyPr/>
                    <a:lstStyle/>
                    <a:p>
                      <a:pPr marL="0" marR="0" algn="r">
                        <a:lnSpc>
                          <a:spcPct val="115000"/>
                        </a:lnSpc>
                        <a:spcBef>
                          <a:spcPts val="0"/>
                        </a:spcBef>
                        <a:spcAft>
                          <a:spcPts val="1000"/>
                        </a:spcAft>
                      </a:pPr>
                      <a:r>
                        <a:rPr lang="en-US" sz="1800" b="0" i="0" dirty="0">
                          <a:solidFill>
                            <a:srgbClr val="747782"/>
                          </a:solidFill>
                          <a:effectLst/>
                          <a:latin typeface="Arial" charset="0"/>
                          <a:ea typeface="Arial" charset="0"/>
                          <a:cs typeface="Arial" charset="0"/>
                        </a:rPr>
                        <a:t>Movie</a:t>
                      </a: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50%</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52%</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endParaRPr lang="en-US" sz="1700" b="0" i="0" dirty="0">
                        <a:solidFill>
                          <a:srgbClr val="4F7199"/>
                        </a:solidFill>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rgbClr val="4F7199"/>
                          </a:solidFill>
                          <a:effectLst/>
                          <a:latin typeface="Arial" charset="0"/>
                          <a:ea typeface="Arial" charset="0"/>
                          <a:cs typeface="Arial" charset="0"/>
                        </a:rPr>
                        <a:t>90%</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chemeClr val="bg1">
                              <a:lumMod val="50000"/>
                            </a:schemeClr>
                          </a:solidFill>
                          <a:effectLst/>
                          <a:latin typeface="Arial" charset="0"/>
                          <a:ea typeface="Arial" charset="0"/>
                          <a:cs typeface="Arial" charset="0"/>
                        </a:rPr>
                        <a:t>89%</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1"/>
                  </a:ext>
                </a:extLst>
              </a:tr>
              <a:tr h="379800">
                <a:tc>
                  <a:txBody>
                    <a:bodyPr/>
                    <a:lstStyle/>
                    <a:p>
                      <a:pPr marL="0" marR="0" algn="r">
                        <a:lnSpc>
                          <a:spcPct val="115000"/>
                        </a:lnSpc>
                        <a:spcBef>
                          <a:spcPts val="0"/>
                        </a:spcBef>
                        <a:spcAft>
                          <a:spcPts val="1000"/>
                        </a:spcAft>
                      </a:pPr>
                      <a:r>
                        <a:rPr lang="en-US" sz="1800" b="0" i="0" dirty="0">
                          <a:solidFill>
                            <a:srgbClr val="747782"/>
                          </a:solidFill>
                          <a:effectLst/>
                          <a:latin typeface="Arial" charset="0"/>
                          <a:ea typeface="Arial" charset="0"/>
                          <a:cs typeface="Arial" charset="0"/>
                        </a:rPr>
                        <a:t>Religious</a:t>
                      </a: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rgbClr val="4F7199"/>
                          </a:solidFill>
                          <a:effectLst/>
                          <a:latin typeface="Arial" charset="0"/>
                          <a:ea typeface="Arial" charset="0"/>
                          <a:cs typeface="Arial" charset="0"/>
                        </a:rPr>
                        <a:t>47%</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chemeClr val="bg1">
                              <a:lumMod val="50000"/>
                            </a:schemeClr>
                          </a:solidFill>
                          <a:effectLst/>
                          <a:latin typeface="Arial" charset="0"/>
                          <a:ea typeface="Arial" charset="0"/>
                          <a:cs typeface="Arial" charset="0"/>
                        </a:rPr>
                        <a:t>53%</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endParaRPr lang="en-US" sz="1700" b="0" i="0" dirty="0">
                        <a:solidFill>
                          <a:srgbClr val="4F7199"/>
                        </a:solidFill>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rgbClr val="4F7199"/>
                          </a:solidFill>
                          <a:effectLst/>
                          <a:latin typeface="Arial" charset="0"/>
                          <a:ea typeface="Arial" charset="0"/>
                          <a:cs typeface="Arial" charset="0"/>
                        </a:rPr>
                        <a:t>64%</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chemeClr val="bg1">
                              <a:lumMod val="50000"/>
                            </a:schemeClr>
                          </a:solidFill>
                          <a:effectLst/>
                          <a:latin typeface="Arial" charset="0"/>
                          <a:ea typeface="Arial" charset="0"/>
                          <a:cs typeface="Arial" charset="0"/>
                        </a:rPr>
                        <a:t>67%</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3949730458"/>
                  </a:ext>
                </a:extLst>
              </a:tr>
              <a:tr h="379800">
                <a:tc>
                  <a:txBody>
                    <a:bodyPr/>
                    <a:lstStyle/>
                    <a:p>
                      <a:pPr marL="0" marR="0" algn="r">
                        <a:lnSpc>
                          <a:spcPct val="115000"/>
                        </a:lnSpc>
                        <a:spcBef>
                          <a:spcPts val="0"/>
                        </a:spcBef>
                        <a:spcAft>
                          <a:spcPts val="1000"/>
                        </a:spcAft>
                      </a:pPr>
                      <a:r>
                        <a:rPr lang="en-US" sz="1800" b="0" i="0" dirty="0">
                          <a:solidFill>
                            <a:srgbClr val="747782"/>
                          </a:solidFill>
                          <a:effectLst/>
                          <a:latin typeface="Arial" charset="0"/>
                          <a:ea typeface="Arial" charset="0"/>
                          <a:cs typeface="Arial" charset="0"/>
                        </a:rPr>
                        <a:t>Community</a:t>
                      </a:r>
                      <a:r>
                        <a:rPr lang="en-US" sz="1800" b="0" i="0" baseline="30000" dirty="0">
                          <a:solidFill>
                            <a:srgbClr val="747782"/>
                          </a:solidFill>
                          <a:effectLst/>
                          <a:latin typeface="Arial" charset="0"/>
                          <a:ea typeface="Arial" charset="0"/>
                          <a:cs typeface="Arial" charset="0"/>
                        </a:rPr>
                        <a:t>++</a:t>
                      </a:r>
                      <a:endParaRPr lang="en-US" sz="1800" b="0" i="0" dirty="0">
                        <a:solidFill>
                          <a:srgbClr val="747782"/>
                        </a:solidFill>
                        <a:effectLst/>
                        <a:latin typeface="Arial" charset="0"/>
                        <a:ea typeface="Arial" charset="0"/>
                        <a:cs typeface="Arial" charset="0"/>
                      </a:endParaRP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rgbClr val="4F7199"/>
                          </a:solidFill>
                          <a:effectLst/>
                          <a:latin typeface="Arial" charset="0"/>
                          <a:ea typeface="Arial" charset="0"/>
                          <a:cs typeface="Arial" charset="0"/>
                        </a:rPr>
                        <a:t>46%</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chemeClr val="bg1">
                              <a:lumMod val="50000"/>
                            </a:schemeClr>
                          </a:solidFill>
                          <a:effectLst/>
                          <a:latin typeface="Arial" charset="0"/>
                          <a:ea typeface="Arial" charset="0"/>
                          <a:cs typeface="Arial" charset="0"/>
                        </a:rPr>
                        <a:t>53%</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endParaRPr lang="en-US" sz="1700" b="0" i="0" dirty="0">
                        <a:solidFill>
                          <a:srgbClr val="4F7199"/>
                        </a:solidFill>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rgbClr val="4F7199"/>
                          </a:solidFill>
                          <a:effectLst/>
                          <a:latin typeface="Arial" charset="0"/>
                          <a:ea typeface="Arial" charset="0"/>
                          <a:cs typeface="Arial" charset="0"/>
                        </a:rPr>
                        <a:t>78%</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chemeClr val="bg1">
                              <a:lumMod val="50000"/>
                            </a:schemeClr>
                          </a:solidFill>
                          <a:effectLst/>
                          <a:latin typeface="Arial" charset="0"/>
                          <a:ea typeface="Arial" charset="0"/>
                          <a:cs typeface="Arial" charset="0"/>
                        </a:rPr>
                        <a:t>87%</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2"/>
                  </a:ext>
                </a:extLst>
              </a:tr>
              <a:tr h="379800">
                <a:tc>
                  <a:txBody>
                    <a:bodyPr/>
                    <a:lstStyle/>
                    <a:p>
                      <a:pPr marL="0" marR="0" lvl="0" indent="0" algn="r" defTabSz="914400" rtl="0" eaLnBrk="1" fontAlgn="auto" latinLnBrk="0" hangingPunct="1">
                        <a:lnSpc>
                          <a:spcPct val="115000"/>
                        </a:lnSpc>
                        <a:spcBef>
                          <a:spcPts val="0"/>
                        </a:spcBef>
                        <a:spcAft>
                          <a:spcPts val="1000"/>
                        </a:spcAft>
                        <a:buClrTx/>
                        <a:buSzTx/>
                        <a:buFontTx/>
                        <a:buNone/>
                        <a:tabLst/>
                        <a:defRPr/>
                      </a:pPr>
                      <a:r>
                        <a:rPr lang="en-US" sz="1800" b="0" i="0" dirty="0">
                          <a:solidFill>
                            <a:srgbClr val="747782"/>
                          </a:solidFill>
                          <a:effectLst/>
                          <a:latin typeface="Arial" charset="0"/>
                          <a:ea typeface="Arial" charset="0"/>
                          <a:cs typeface="Arial" charset="0"/>
                        </a:rPr>
                        <a:t>School</a:t>
                      </a:r>
                      <a:r>
                        <a:rPr lang="en-US" sz="1800" b="0" i="0" baseline="30000" dirty="0">
                          <a:solidFill>
                            <a:srgbClr val="747782"/>
                          </a:solidFill>
                          <a:effectLst/>
                          <a:latin typeface="Arial" charset="0"/>
                          <a:ea typeface="Arial" charset="0"/>
                          <a:cs typeface="Arial" charset="0"/>
                        </a:rPr>
                        <a:t>***,++</a:t>
                      </a: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rgbClr val="4F7199"/>
                          </a:solidFill>
                          <a:effectLst/>
                          <a:latin typeface="Arial" charset="0"/>
                          <a:ea typeface="Arial" charset="0"/>
                          <a:cs typeface="Arial" charset="0"/>
                        </a:rPr>
                        <a:t>41%</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chemeClr val="bg1">
                              <a:lumMod val="50000"/>
                            </a:schemeClr>
                          </a:solidFill>
                          <a:effectLst/>
                          <a:latin typeface="Arial" charset="0"/>
                          <a:ea typeface="Arial" charset="0"/>
                          <a:cs typeface="Arial" charset="0"/>
                        </a:rPr>
                        <a:t>61%</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endParaRPr lang="en-US" sz="1700" b="0" i="0" dirty="0">
                        <a:solidFill>
                          <a:srgbClr val="4F7199"/>
                        </a:solidFill>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lnSpc>
                          <a:spcPct val="115000"/>
                        </a:lnSpc>
                      </a:pPr>
                      <a:r>
                        <a:rPr lang="en-US" sz="1700" b="0" i="0" dirty="0">
                          <a:solidFill>
                            <a:srgbClr val="4F7199"/>
                          </a:solidFill>
                          <a:effectLst/>
                          <a:latin typeface="Arial" charset="0"/>
                          <a:ea typeface="Arial" charset="0"/>
                          <a:cs typeface="Arial" charset="0"/>
                        </a:rPr>
                        <a:t>63%</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chemeClr val="bg1">
                              <a:lumMod val="50000"/>
                            </a:schemeClr>
                          </a:solidFill>
                          <a:effectLst/>
                          <a:latin typeface="Arial" charset="0"/>
                          <a:ea typeface="Arial" charset="0"/>
                          <a:cs typeface="Arial" charset="0"/>
                        </a:rPr>
                        <a:t>76%</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3712898840"/>
                  </a:ext>
                </a:extLst>
              </a:tr>
              <a:tr h="379800">
                <a:tc>
                  <a:txBody>
                    <a:bodyPr/>
                    <a:lstStyle/>
                    <a:p>
                      <a:pPr marL="0" marR="0" algn="r">
                        <a:lnSpc>
                          <a:spcPct val="115000"/>
                        </a:lnSpc>
                        <a:spcBef>
                          <a:spcPts val="0"/>
                        </a:spcBef>
                        <a:spcAft>
                          <a:spcPts val="1000"/>
                        </a:spcAft>
                      </a:pPr>
                      <a:r>
                        <a:rPr lang="en-US" sz="1800" b="0" i="0" dirty="0">
                          <a:solidFill>
                            <a:srgbClr val="747782"/>
                          </a:solidFill>
                          <a:effectLst/>
                          <a:latin typeface="Arial" charset="0"/>
                          <a:ea typeface="Arial" charset="0"/>
                          <a:cs typeface="Arial" charset="0"/>
                        </a:rPr>
                        <a:t>Recreational sports</a:t>
                      </a: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rgbClr val="4F7199"/>
                          </a:solidFill>
                          <a:effectLst/>
                          <a:latin typeface="Arial" charset="0"/>
                          <a:ea typeface="Arial" charset="0"/>
                          <a:cs typeface="Arial" charset="0"/>
                        </a:rPr>
                        <a:t>38%</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chemeClr val="bg1">
                              <a:lumMod val="50000"/>
                            </a:schemeClr>
                          </a:solidFill>
                          <a:effectLst/>
                          <a:latin typeface="Arial" charset="0"/>
                          <a:ea typeface="Arial" charset="0"/>
                          <a:cs typeface="Arial" charset="0"/>
                        </a:rPr>
                        <a:t>38%</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endParaRPr lang="en-US" sz="1700" b="0" i="0" dirty="0">
                        <a:solidFill>
                          <a:srgbClr val="4F7199"/>
                        </a:solidFill>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lnSpc>
                          <a:spcPct val="115000"/>
                        </a:lnSpc>
                      </a:pPr>
                      <a:r>
                        <a:rPr lang="en-US" sz="1700" b="0" i="0" dirty="0">
                          <a:solidFill>
                            <a:srgbClr val="4F7199"/>
                          </a:solidFill>
                          <a:effectLst/>
                          <a:latin typeface="Arial" charset="0"/>
                          <a:ea typeface="Arial" charset="0"/>
                          <a:cs typeface="Arial" charset="0"/>
                        </a:rPr>
                        <a:t>59%</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chemeClr val="bg1">
                              <a:lumMod val="50000"/>
                            </a:schemeClr>
                          </a:solidFill>
                          <a:effectLst/>
                          <a:latin typeface="Arial" charset="0"/>
                          <a:ea typeface="Arial" charset="0"/>
                          <a:cs typeface="Arial" charset="0"/>
                        </a:rPr>
                        <a:t>61%</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0004"/>
                  </a:ext>
                </a:extLst>
              </a:tr>
              <a:tr h="379800">
                <a:tc>
                  <a:txBody>
                    <a:bodyPr/>
                    <a:lstStyle/>
                    <a:p>
                      <a:pPr marL="0" marR="0" algn="r">
                        <a:lnSpc>
                          <a:spcPct val="115000"/>
                        </a:lnSpc>
                        <a:spcBef>
                          <a:spcPts val="0"/>
                        </a:spcBef>
                        <a:spcAft>
                          <a:spcPts val="1000"/>
                        </a:spcAft>
                      </a:pPr>
                      <a:r>
                        <a:rPr lang="en-US" sz="1800" b="0" i="0" dirty="0">
                          <a:solidFill>
                            <a:srgbClr val="747782"/>
                          </a:solidFill>
                          <a:effectLst/>
                          <a:latin typeface="Arial" charset="0"/>
                          <a:ea typeface="Arial" charset="0"/>
                          <a:cs typeface="Arial" charset="0"/>
                        </a:rPr>
                        <a:t>Music</a:t>
                      </a:r>
                      <a:r>
                        <a:rPr lang="en-US" sz="1800" b="0" i="0" baseline="30000" dirty="0">
                          <a:solidFill>
                            <a:srgbClr val="747782"/>
                          </a:solidFill>
                          <a:effectLst/>
                          <a:latin typeface="Arial" charset="0"/>
                          <a:ea typeface="Arial" charset="0"/>
                          <a:cs typeface="Arial" charset="0"/>
                        </a:rPr>
                        <a:t>+</a:t>
                      </a:r>
                      <a:endParaRPr lang="en-US" sz="1800" b="0" i="0" dirty="0">
                        <a:solidFill>
                          <a:srgbClr val="747782"/>
                        </a:solidFill>
                        <a:effectLst/>
                        <a:latin typeface="Arial" charset="0"/>
                        <a:ea typeface="Arial" charset="0"/>
                        <a:cs typeface="Arial" charset="0"/>
                      </a:endParaRP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rgbClr val="4F7199"/>
                          </a:solidFill>
                          <a:effectLst/>
                          <a:latin typeface="Arial" charset="0"/>
                          <a:ea typeface="Arial" charset="0"/>
                          <a:cs typeface="Arial" charset="0"/>
                        </a:rPr>
                        <a:t>37%</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chemeClr val="bg1">
                              <a:lumMod val="50000"/>
                            </a:schemeClr>
                          </a:solidFill>
                          <a:effectLst/>
                          <a:latin typeface="Arial" charset="0"/>
                          <a:ea typeface="Arial" charset="0"/>
                          <a:cs typeface="Arial" charset="0"/>
                        </a:rPr>
                        <a:t>41%</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endParaRPr lang="en-US" sz="1700" b="0" i="0" dirty="0">
                        <a:solidFill>
                          <a:srgbClr val="4F7199"/>
                        </a:solidFill>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lnSpc>
                          <a:spcPct val="115000"/>
                        </a:lnSpc>
                      </a:pPr>
                      <a:r>
                        <a:rPr lang="en-US" sz="1700" b="0" i="0" dirty="0">
                          <a:solidFill>
                            <a:srgbClr val="4F7199"/>
                          </a:solidFill>
                          <a:effectLst/>
                          <a:latin typeface="Arial" charset="0"/>
                          <a:ea typeface="Arial" charset="0"/>
                          <a:cs typeface="Arial" charset="0"/>
                        </a:rPr>
                        <a:t>75%</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chemeClr val="bg1">
                              <a:lumMod val="50000"/>
                            </a:schemeClr>
                          </a:solidFill>
                          <a:effectLst/>
                          <a:latin typeface="Arial" charset="0"/>
                          <a:ea typeface="Arial" charset="0"/>
                          <a:cs typeface="Arial" charset="0"/>
                        </a:rPr>
                        <a:t>82%</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95160933"/>
                  </a:ext>
                </a:extLst>
              </a:tr>
              <a:tr h="379800">
                <a:tc>
                  <a:txBody>
                    <a:bodyPr/>
                    <a:lstStyle/>
                    <a:p>
                      <a:pPr marL="0" marR="0" lvl="0" indent="0" algn="r" defTabSz="914400" rtl="0" eaLnBrk="1" fontAlgn="auto" latinLnBrk="0" hangingPunct="1">
                        <a:lnSpc>
                          <a:spcPct val="115000"/>
                        </a:lnSpc>
                        <a:spcBef>
                          <a:spcPts val="0"/>
                        </a:spcBef>
                        <a:spcAft>
                          <a:spcPts val="1000"/>
                        </a:spcAft>
                        <a:buClrTx/>
                        <a:buSzTx/>
                        <a:buFontTx/>
                        <a:buNone/>
                        <a:tabLst/>
                        <a:defRPr/>
                      </a:pPr>
                      <a:r>
                        <a:rPr lang="en-US" sz="1800" b="0" i="0" dirty="0">
                          <a:solidFill>
                            <a:srgbClr val="747782"/>
                          </a:solidFill>
                          <a:effectLst/>
                          <a:latin typeface="Arial" charset="0"/>
                          <a:ea typeface="Arial" charset="0"/>
                          <a:cs typeface="Arial" charset="0"/>
                        </a:rPr>
                        <a:t>Club</a:t>
                      </a: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rgbClr val="4F7199"/>
                          </a:solidFill>
                          <a:effectLst/>
                          <a:latin typeface="Arial" charset="0"/>
                          <a:ea typeface="Arial" charset="0"/>
                          <a:cs typeface="Arial" charset="0"/>
                        </a:rPr>
                        <a:t>36%</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chemeClr val="bg1">
                              <a:lumMod val="50000"/>
                            </a:schemeClr>
                          </a:solidFill>
                          <a:effectLst/>
                          <a:latin typeface="Arial" charset="0"/>
                          <a:ea typeface="Arial" charset="0"/>
                          <a:cs typeface="Arial" charset="0"/>
                        </a:rPr>
                        <a:t>39%</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endParaRPr lang="en-US" sz="1700" b="0" i="0" dirty="0">
                        <a:solidFill>
                          <a:srgbClr val="4F7199"/>
                        </a:solidFill>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lnSpc>
                          <a:spcPct val="115000"/>
                        </a:lnSpc>
                      </a:pPr>
                      <a:r>
                        <a:rPr lang="en-US" sz="1700" b="0" i="0" dirty="0">
                          <a:solidFill>
                            <a:srgbClr val="4F7199"/>
                          </a:solidFill>
                          <a:effectLst/>
                          <a:latin typeface="Arial" charset="0"/>
                          <a:ea typeface="Arial" charset="0"/>
                          <a:cs typeface="Arial" charset="0"/>
                        </a:rPr>
                        <a:t>46%</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chemeClr val="bg1">
                              <a:lumMod val="50000"/>
                            </a:schemeClr>
                          </a:solidFill>
                          <a:effectLst/>
                          <a:latin typeface="Arial" charset="0"/>
                          <a:ea typeface="Arial" charset="0"/>
                          <a:cs typeface="Arial" charset="0"/>
                        </a:rPr>
                        <a:t>54%</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4290671095"/>
                  </a:ext>
                </a:extLst>
              </a:tr>
              <a:tr h="379800">
                <a:tc>
                  <a:txBody>
                    <a:bodyPr/>
                    <a:lstStyle/>
                    <a:p>
                      <a:pPr marL="0" marR="0" lvl="0" indent="0" algn="r" defTabSz="914400" rtl="0" eaLnBrk="1" fontAlgn="auto" latinLnBrk="0" hangingPunct="1">
                        <a:lnSpc>
                          <a:spcPct val="115000"/>
                        </a:lnSpc>
                        <a:spcBef>
                          <a:spcPts val="0"/>
                        </a:spcBef>
                        <a:spcAft>
                          <a:spcPts val="1000"/>
                        </a:spcAft>
                        <a:buClrTx/>
                        <a:buSzTx/>
                        <a:buFontTx/>
                        <a:buNone/>
                        <a:tabLst/>
                        <a:defRPr/>
                      </a:pPr>
                      <a:r>
                        <a:rPr lang="en-US" sz="1800" b="0" i="0" dirty="0">
                          <a:solidFill>
                            <a:srgbClr val="747782"/>
                          </a:solidFill>
                          <a:effectLst/>
                          <a:latin typeface="Arial" charset="0"/>
                          <a:ea typeface="Arial" charset="0"/>
                          <a:cs typeface="Arial" charset="0"/>
                        </a:rPr>
                        <a:t>Play or dance</a:t>
                      </a:r>
                      <a:r>
                        <a:rPr lang="en-US" sz="1800" b="0" i="0" baseline="30000" dirty="0">
                          <a:solidFill>
                            <a:srgbClr val="747782"/>
                          </a:solidFill>
                          <a:effectLst/>
                          <a:latin typeface="Arial" charset="0"/>
                          <a:ea typeface="Arial" charset="0"/>
                          <a:cs typeface="Arial" charset="0"/>
                        </a:rPr>
                        <a:t>+++</a:t>
                      </a:r>
                      <a:endParaRPr lang="en-US" sz="1800" b="0" i="0" dirty="0">
                        <a:solidFill>
                          <a:srgbClr val="747782"/>
                        </a:solidFill>
                        <a:effectLst/>
                        <a:latin typeface="Arial" charset="0"/>
                        <a:ea typeface="Arial" charset="0"/>
                        <a:cs typeface="Arial" charset="0"/>
                      </a:endParaRP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rgbClr val="4F7199"/>
                          </a:solidFill>
                          <a:effectLst/>
                          <a:latin typeface="Arial" charset="0"/>
                          <a:ea typeface="Arial" charset="0"/>
                          <a:cs typeface="Arial" charset="0"/>
                        </a:rPr>
                        <a:t>25%</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chemeClr val="bg1">
                              <a:lumMod val="50000"/>
                            </a:schemeClr>
                          </a:solidFill>
                          <a:effectLst/>
                          <a:latin typeface="Arial" charset="0"/>
                          <a:ea typeface="Arial" charset="0"/>
                          <a:cs typeface="Arial" charset="0"/>
                        </a:rPr>
                        <a:t>29%</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endParaRPr lang="en-US" sz="1700" b="0" i="0" dirty="0">
                        <a:solidFill>
                          <a:srgbClr val="4F7199"/>
                        </a:solidFill>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lnSpc>
                          <a:spcPct val="115000"/>
                        </a:lnSpc>
                      </a:pPr>
                      <a:r>
                        <a:rPr lang="en-US" sz="1700" b="0" i="0" dirty="0">
                          <a:solidFill>
                            <a:srgbClr val="4F7199"/>
                          </a:solidFill>
                          <a:effectLst/>
                          <a:latin typeface="Arial" charset="0"/>
                          <a:ea typeface="Arial" charset="0"/>
                          <a:cs typeface="Arial" charset="0"/>
                        </a:rPr>
                        <a:t>61%</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chemeClr val="bg1">
                              <a:lumMod val="50000"/>
                            </a:schemeClr>
                          </a:solidFill>
                          <a:effectLst/>
                          <a:latin typeface="Arial" charset="0"/>
                          <a:ea typeface="Arial" charset="0"/>
                          <a:cs typeface="Arial" charset="0"/>
                        </a:rPr>
                        <a:t>75%</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873327902"/>
                  </a:ext>
                </a:extLst>
              </a:tr>
              <a:tr h="379800">
                <a:tc>
                  <a:txBody>
                    <a:bodyPr/>
                    <a:lstStyle/>
                    <a:p>
                      <a:pPr marL="0" marR="0" lvl="0" indent="0" algn="r" defTabSz="914400" rtl="0" eaLnBrk="1" fontAlgn="auto" latinLnBrk="0" hangingPunct="1">
                        <a:lnSpc>
                          <a:spcPct val="115000"/>
                        </a:lnSpc>
                        <a:spcBef>
                          <a:spcPts val="0"/>
                        </a:spcBef>
                        <a:spcAft>
                          <a:spcPts val="1000"/>
                        </a:spcAft>
                        <a:buClrTx/>
                        <a:buSzTx/>
                        <a:buFontTx/>
                        <a:buNone/>
                        <a:tabLst/>
                        <a:defRPr/>
                      </a:pPr>
                      <a:r>
                        <a:rPr lang="en-US" sz="1800" b="0" i="0" dirty="0">
                          <a:solidFill>
                            <a:srgbClr val="747782"/>
                          </a:solidFill>
                          <a:effectLst/>
                          <a:latin typeface="Arial" charset="0"/>
                          <a:ea typeface="Arial" charset="0"/>
                          <a:cs typeface="Arial" charset="0"/>
                        </a:rPr>
                        <a:t>Convention</a:t>
                      </a:r>
                      <a:r>
                        <a:rPr lang="en-US" sz="1800" b="0" i="0" baseline="30000" dirty="0">
                          <a:solidFill>
                            <a:srgbClr val="747782"/>
                          </a:solidFill>
                          <a:effectLst/>
                          <a:latin typeface="Arial" charset="0"/>
                          <a:ea typeface="Arial" charset="0"/>
                          <a:cs typeface="Arial" charset="0"/>
                        </a:rPr>
                        <a:t>**</a:t>
                      </a:r>
                      <a:endParaRPr lang="en-US" sz="1800" b="0" i="0" dirty="0">
                        <a:solidFill>
                          <a:srgbClr val="747782"/>
                        </a:solidFill>
                        <a:effectLst/>
                        <a:latin typeface="Arial" charset="0"/>
                        <a:ea typeface="Arial" charset="0"/>
                        <a:cs typeface="Arial" charset="0"/>
                      </a:endParaRP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rgbClr val="4F7199"/>
                          </a:solidFill>
                          <a:effectLst/>
                          <a:latin typeface="Arial" charset="0"/>
                          <a:ea typeface="Arial" charset="0"/>
                          <a:cs typeface="Arial" charset="0"/>
                        </a:rPr>
                        <a:t>23%</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chemeClr val="bg1">
                              <a:lumMod val="50000"/>
                            </a:schemeClr>
                          </a:solidFill>
                          <a:effectLst/>
                          <a:latin typeface="Arial" charset="0"/>
                          <a:ea typeface="Arial" charset="0"/>
                          <a:cs typeface="Arial" charset="0"/>
                        </a:rPr>
                        <a:t>33%</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endParaRPr lang="en-US" sz="1700" b="0" i="0" dirty="0">
                        <a:solidFill>
                          <a:srgbClr val="4F7199"/>
                        </a:solidFill>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lnSpc>
                          <a:spcPct val="115000"/>
                        </a:lnSpc>
                      </a:pPr>
                      <a:r>
                        <a:rPr lang="en-US" sz="1700" b="0" i="0" dirty="0">
                          <a:solidFill>
                            <a:srgbClr val="4F7199"/>
                          </a:solidFill>
                          <a:effectLst/>
                          <a:latin typeface="Arial" charset="0"/>
                          <a:ea typeface="Arial" charset="0"/>
                          <a:cs typeface="Arial" charset="0"/>
                        </a:rPr>
                        <a:t>64%</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chemeClr val="bg1">
                              <a:lumMod val="50000"/>
                            </a:schemeClr>
                          </a:solidFill>
                          <a:effectLst/>
                          <a:latin typeface="Arial" charset="0"/>
                          <a:ea typeface="Arial" charset="0"/>
                          <a:cs typeface="Arial" charset="0"/>
                        </a:rPr>
                        <a:t>68%</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3916244246"/>
                  </a:ext>
                </a:extLst>
              </a:tr>
              <a:tr h="379800">
                <a:tc>
                  <a:txBody>
                    <a:bodyPr/>
                    <a:lstStyle/>
                    <a:p>
                      <a:pPr marL="0" marR="0" lvl="0" indent="0" algn="r" defTabSz="914400" rtl="0" eaLnBrk="1" fontAlgn="auto" latinLnBrk="0" hangingPunct="1">
                        <a:lnSpc>
                          <a:spcPct val="115000"/>
                        </a:lnSpc>
                        <a:spcBef>
                          <a:spcPts val="0"/>
                        </a:spcBef>
                        <a:spcAft>
                          <a:spcPts val="1000"/>
                        </a:spcAft>
                        <a:buClrTx/>
                        <a:buSzTx/>
                        <a:buFontTx/>
                        <a:buNone/>
                        <a:tabLst/>
                        <a:defRPr/>
                      </a:pPr>
                      <a:r>
                        <a:rPr lang="en-US" sz="1800" b="0" i="0" dirty="0">
                          <a:solidFill>
                            <a:srgbClr val="747782"/>
                          </a:solidFill>
                          <a:effectLst/>
                          <a:latin typeface="Arial" charset="0"/>
                          <a:ea typeface="Arial" charset="0"/>
                          <a:cs typeface="Arial" charset="0"/>
                        </a:rPr>
                        <a:t>College or pro sports</a:t>
                      </a:r>
                      <a:r>
                        <a:rPr lang="en-US" sz="1800" b="0" i="0" baseline="30000" dirty="0">
                          <a:solidFill>
                            <a:srgbClr val="747782"/>
                          </a:solidFill>
                          <a:effectLst/>
                          <a:latin typeface="Arial" charset="0"/>
                          <a:ea typeface="Arial" charset="0"/>
                          <a:cs typeface="Arial" charset="0"/>
                        </a:rPr>
                        <a:t>+</a:t>
                      </a:r>
                      <a:endParaRPr lang="en-US" sz="1800" b="0" i="0" dirty="0">
                        <a:solidFill>
                          <a:srgbClr val="747782"/>
                        </a:solidFill>
                        <a:effectLst/>
                        <a:latin typeface="Arial" charset="0"/>
                        <a:ea typeface="Arial" charset="0"/>
                        <a:cs typeface="Arial" charset="0"/>
                      </a:endParaRPr>
                    </a:p>
                  </a:txBody>
                  <a:tcPr anchor="ctr">
                    <a:lnL>
                      <a:noFill/>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0" i="0" dirty="0">
                          <a:solidFill>
                            <a:srgbClr val="4F7199"/>
                          </a:solidFill>
                          <a:effectLst/>
                          <a:latin typeface="Arial" charset="0"/>
                          <a:ea typeface="Arial" charset="0"/>
                          <a:cs typeface="Arial" charset="0"/>
                        </a:rPr>
                        <a:t>16%</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algn="ctr">
                        <a:lnSpc>
                          <a:spcPct val="115000"/>
                        </a:lnSpc>
                        <a:spcBef>
                          <a:spcPts val="0"/>
                        </a:spcBef>
                        <a:spcAft>
                          <a:spcPts val="1000"/>
                        </a:spcAft>
                      </a:pPr>
                      <a:r>
                        <a:rPr lang="en-US" sz="1700" b="1" i="0" dirty="0">
                          <a:solidFill>
                            <a:schemeClr val="bg1">
                              <a:lumMod val="50000"/>
                            </a:schemeClr>
                          </a:solidFill>
                          <a:effectLst/>
                          <a:latin typeface="Arial" charset="0"/>
                          <a:ea typeface="Arial" charset="0"/>
                          <a:cs typeface="Arial" charset="0"/>
                        </a:rPr>
                        <a:t>19%</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endParaRPr lang="en-US" sz="1700" b="0" i="0" dirty="0">
                        <a:solidFill>
                          <a:srgbClr val="4F7199"/>
                        </a:solidFill>
                        <a:effectLst/>
                        <a:latin typeface="Arial" charset="0"/>
                        <a:ea typeface="Arial" charset="0"/>
                        <a:cs typeface="Arial"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0" i="0" dirty="0">
                          <a:solidFill>
                            <a:srgbClr val="4F7199"/>
                          </a:solidFill>
                          <a:effectLst/>
                          <a:latin typeface="Arial" charset="0"/>
                          <a:ea typeface="Arial" charset="0"/>
                          <a:cs typeface="Arial" charset="0"/>
                        </a:rPr>
                        <a:t>49%</a:t>
                      </a: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5000"/>
                        </a:lnSpc>
                      </a:pPr>
                      <a:r>
                        <a:rPr lang="en-US" sz="1700" b="1" i="0" dirty="0">
                          <a:solidFill>
                            <a:schemeClr val="bg1">
                              <a:lumMod val="50000"/>
                            </a:schemeClr>
                          </a:solidFill>
                          <a:effectLst/>
                          <a:latin typeface="Arial" charset="0"/>
                          <a:ea typeface="Arial" charset="0"/>
                          <a:cs typeface="Arial" charset="0"/>
                        </a:rPr>
                        <a:t>59%</a:t>
                      </a:r>
                    </a:p>
                  </a:txBody>
                  <a:tcPr anchor="ctr">
                    <a:lnL w="12700" cap="flat" cmpd="sng" algn="ctr">
                      <a:solidFill>
                        <a:schemeClr val="bg1">
                          <a:lumMod val="65000"/>
                        </a:schemeClr>
                      </a:solidFill>
                      <a:prstDash val="solid"/>
                      <a:round/>
                      <a:headEnd type="none" w="med" len="med"/>
                      <a:tailEnd type="none" w="med" len="med"/>
                    </a:lnL>
                    <a:lnR>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293348817"/>
                  </a:ext>
                </a:extLst>
              </a:tr>
            </a:tbl>
          </a:graphicData>
        </a:graphic>
      </p:graphicFrame>
      <p:sp>
        <p:nvSpPr>
          <p:cNvPr id="5" name="Title 1">
            <a:extLst>
              <a:ext uri="{FF2B5EF4-FFF2-40B4-BE49-F238E27FC236}">
                <a16:creationId xmlns:a16="http://schemas.microsoft.com/office/drawing/2014/main" id="{A733FCB1-32CD-AF41-AA22-B7EA37862DE2}"/>
              </a:ext>
            </a:extLst>
          </p:cNvPr>
          <p:cNvSpPr>
            <a:spLocks noGrp="1"/>
          </p:cNvSpPr>
          <p:nvPr>
            <p:ph type="title" idx="4294967295"/>
          </p:nvPr>
        </p:nvSpPr>
        <p:spPr>
          <a:xfrm>
            <a:off x="1845256" y="754499"/>
            <a:ext cx="8685213" cy="442913"/>
          </a:xfrm>
        </p:spPr>
        <p:txBody>
          <a:bodyPr>
            <a:noAutofit/>
          </a:bodyPr>
          <a:lstStyle/>
          <a:p>
            <a:r>
              <a:rPr lang="en-US" sz="3000" dirty="0">
                <a:solidFill>
                  <a:srgbClr val="5A5A5A"/>
                </a:solidFill>
                <a:latin typeface="+mn-lt"/>
                <a:ea typeface="Arial" charset="0"/>
                <a:cs typeface="Arial" charset="0"/>
              </a:rPr>
              <a:t>Other Events: </a:t>
            </a:r>
            <a:r>
              <a:rPr lang="en-US" sz="3000" b="1" dirty="0">
                <a:solidFill>
                  <a:srgbClr val="4F7199"/>
                </a:solidFill>
                <a:latin typeface="+mn-lt"/>
                <a:ea typeface="Arial" charset="0"/>
                <a:cs typeface="Arial" charset="0"/>
              </a:rPr>
              <a:t>Never attended</a:t>
            </a:r>
            <a:r>
              <a:rPr lang="en-US" sz="3000" dirty="0">
                <a:solidFill>
                  <a:srgbClr val="747782"/>
                </a:solidFill>
                <a:latin typeface="+mn-lt"/>
                <a:ea typeface="Arial" charset="0"/>
                <a:cs typeface="Arial" charset="0"/>
              </a:rPr>
              <a:t>,</a:t>
            </a:r>
            <a:r>
              <a:rPr lang="en-US" sz="3000" b="1" dirty="0">
                <a:solidFill>
                  <a:srgbClr val="FFC000"/>
                </a:solidFill>
                <a:latin typeface="+mn-lt"/>
                <a:ea typeface="Arial" charset="0"/>
                <a:cs typeface="Arial" charset="0"/>
              </a:rPr>
              <a:t> </a:t>
            </a:r>
            <a:r>
              <a:rPr lang="en-US" sz="3000" b="1" dirty="0">
                <a:solidFill>
                  <a:schemeClr val="bg1">
                    <a:lumMod val="50000"/>
                  </a:schemeClr>
                </a:solidFill>
                <a:latin typeface="+mn-lt"/>
                <a:ea typeface="Arial" charset="0"/>
                <a:cs typeface="Arial" charset="0"/>
              </a:rPr>
              <a:t>All other groups</a:t>
            </a:r>
          </a:p>
        </p:txBody>
      </p:sp>
      <p:sp>
        <p:nvSpPr>
          <p:cNvPr id="3" name="TextBox 2"/>
          <p:cNvSpPr txBox="1"/>
          <p:nvPr/>
        </p:nvSpPr>
        <p:spPr>
          <a:xfrm>
            <a:off x="1845256" y="5660587"/>
            <a:ext cx="4589930" cy="276999"/>
          </a:xfrm>
          <a:prstGeom prst="rect">
            <a:avLst/>
          </a:prstGeom>
          <a:noFill/>
        </p:spPr>
        <p:txBody>
          <a:bodyPr wrap="square" rtlCol="0">
            <a:spAutoFit/>
          </a:bodyPr>
          <a:lstStyle/>
          <a:p>
            <a:r>
              <a:rPr lang="en-US" sz="1200" dirty="0">
                <a:solidFill>
                  <a:srgbClr val="5A5A5A"/>
                </a:solidFill>
              </a:rPr>
              <a:t>Superscripts indicate different levels of statistical significance</a:t>
            </a:r>
          </a:p>
        </p:txBody>
      </p:sp>
    </p:spTree>
    <p:extLst>
      <p:ext uri="{BB962C8B-B14F-4D97-AF65-F5344CB8AC3E}">
        <p14:creationId xmlns:p14="http://schemas.microsoft.com/office/powerpoint/2010/main" val="10089109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A2A1F9-5757-47B5-B5AB-C90260278F92}"/>
              </a:ext>
            </a:extLst>
          </p:cNvPr>
          <p:cNvSpPr txBox="1"/>
          <p:nvPr/>
        </p:nvSpPr>
        <p:spPr>
          <a:xfrm>
            <a:off x="1027611" y="339634"/>
            <a:ext cx="10563498" cy="400110"/>
          </a:xfrm>
          <a:prstGeom prst="rect">
            <a:avLst/>
          </a:prstGeom>
          <a:noFill/>
        </p:spPr>
        <p:txBody>
          <a:bodyPr wrap="square" rtlCol="0">
            <a:spAutoFit/>
          </a:bodyPr>
          <a:lstStyle/>
          <a:p>
            <a:r>
              <a:rPr lang="en-US" sz="2000" b="1" dirty="0">
                <a:solidFill>
                  <a:schemeClr val="accent4"/>
                </a:solidFill>
              </a:rPr>
              <a:t>Resources</a:t>
            </a:r>
            <a:endParaRPr lang="en-US" sz="2000" dirty="0">
              <a:solidFill>
                <a:schemeClr val="accent4"/>
              </a:solidFill>
            </a:endParaRPr>
          </a:p>
        </p:txBody>
      </p:sp>
      <p:cxnSp>
        <p:nvCxnSpPr>
          <p:cNvPr id="7" name="Straight Connector 6">
            <a:extLst>
              <a:ext uri="{FF2B5EF4-FFF2-40B4-BE49-F238E27FC236}">
                <a16:creationId xmlns:a16="http://schemas.microsoft.com/office/drawing/2014/main" id="{5CE466C3-C531-4E64-9493-753C225436BC}"/>
              </a:ext>
            </a:extLst>
          </p:cNvPr>
          <p:cNvCxnSpPr/>
          <p:nvPr/>
        </p:nvCxnSpPr>
        <p:spPr>
          <a:xfrm>
            <a:off x="1088938" y="739744"/>
            <a:ext cx="1025961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6D584B6C-9155-4C4A-B0B2-29B399033785}"/>
              </a:ext>
            </a:extLst>
          </p:cNvPr>
          <p:cNvSpPr txBox="1"/>
          <p:nvPr/>
        </p:nvSpPr>
        <p:spPr>
          <a:xfrm>
            <a:off x="1088938" y="1139855"/>
            <a:ext cx="8302197" cy="4401205"/>
          </a:xfrm>
          <a:prstGeom prst="rect">
            <a:avLst/>
          </a:prstGeom>
          <a:noFill/>
        </p:spPr>
        <p:txBody>
          <a:bodyPr wrap="square" rtlCol="0">
            <a:spAutoFit/>
          </a:bodyPr>
          <a:lstStyle/>
          <a:p>
            <a:r>
              <a:rPr lang="en-US" sz="2000" dirty="0">
                <a:ea typeface="Calibri" charset="0"/>
                <a:cs typeface="Calibri" charset="0"/>
                <a:hlinkClick r:id="rId3"/>
              </a:rPr>
              <a:t>stephanieevergreen.com</a:t>
            </a:r>
            <a:endParaRPr lang="en-US" sz="2000" dirty="0">
              <a:ea typeface="Calibri" charset="0"/>
              <a:cs typeface="Calibri" charset="0"/>
            </a:endParaRPr>
          </a:p>
          <a:p>
            <a:r>
              <a:rPr lang="en-US" sz="2000" dirty="0">
                <a:ea typeface="Calibri" charset="0"/>
                <a:cs typeface="Calibri" charset="0"/>
              </a:rPr>
              <a:t>	Stephanie Evergreen is an internationally recognized expert in the 	area of data visualization. Her website and blog have several 	resources and demos that you may find helpful.</a:t>
            </a:r>
          </a:p>
          <a:p>
            <a:endParaRPr lang="en-US" sz="2000" dirty="0">
              <a:ea typeface="Calibri" charset="0"/>
              <a:cs typeface="Calibri" charset="0"/>
            </a:endParaRPr>
          </a:p>
          <a:p>
            <a:r>
              <a:rPr lang="en-US" sz="2000" dirty="0">
                <a:ea typeface="Calibri" charset="0"/>
                <a:cs typeface="Calibri" charset="0"/>
                <a:hlinkClick r:id="rId4"/>
              </a:rPr>
              <a:t>depictdatastudio.com/blog/</a:t>
            </a:r>
            <a:endParaRPr lang="en-US" sz="2000" dirty="0">
              <a:ea typeface="Calibri" charset="0"/>
              <a:cs typeface="Calibri" charset="0"/>
            </a:endParaRPr>
          </a:p>
          <a:p>
            <a:r>
              <a:rPr lang="en-US" sz="2000" dirty="0">
                <a:ea typeface="Calibri" charset="0"/>
                <a:cs typeface="Calibri" charset="0"/>
              </a:rPr>
              <a:t>	This is Ann K. Emery’s blog about data visualization. Like 	Stephanie, Ann is a renowned speaker and expert on data 	visualization.</a:t>
            </a:r>
          </a:p>
          <a:p>
            <a:endParaRPr lang="en-US" sz="2000" dirty="0">
              <a:ea typeface="Calibri" charset="0"/>
              <a:cs typeface="Calibri" charset="0"/>
            </a:endParaRPr>
          </a:p>
          <a:p>
            <a:r>
              <a:rPr lang="en-US" sz="2000" dirty="0">
                <a:ea typeface="Calibri" charset="0"/>
                <a:cs typeface="Calibri" charset="0"/>
                <a:hlinkClick r:id="rId5"/>
              </a:rPr>
              <a:t>public.tableau.com/en-us/s/</a:t>
            </a:r>
            <a:endParaRPr lang="en-US" sz="2000" dirty="0">
              <a:ea typeface="Calibri" charset="0"/>
              <a:cs typeface="Calibri" charset="0"/>
            </a:endParaRPr>
          </a:p>
          <a:p>
            <a:r>
              <a:rPr lang="en-US" sz="2000" dirty="0">
                <a:ea typeface="Calibri" charset="0"/>
                <a:cs typeface="Calibri" charset="0"/>
              </a:rPr>
              <a:t>	The Tableau Public website has lots of resources, how-to videos, 	sample data sets, etc. They also maintain a blog that focuses on 	data visualization.</a:t>
            </a:r>
          </a:p>
        </p:txBody>
      </p:sp>
    </p:spTree>
    <p:extLst>
      <p:ext uri="{BB962C8B-B14F-4D97-AF65-F5344CB8AC3E}">
        <p14:creationId xmlns:p14="http://schemas.microsoft.com/office/powerpoint/2010/main" val="34363711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117" name="Content Placeholder 2"/>
          <p:cNvSpPr>
            <a:spLocks noGrp="1"/>
          </p:cNvSpPr>
          <p:nvPr>
            <p:ph idx="4294967295"/>
          </p:nvPr>
        </p:nvSpPr>
        <p:spPr>
          <a:xfrm>
            <a:off x="1528621" y="1064326"/>
            <a:ext cx="9134758" cy="4729348"/>
          </a:xfrm>
        </p:spPr>
        <p:txBody>
          <a:bodyPr>
            <a:noAutofit/>
          </a:bodyPr>
          <a:lstStyle/>
          <a:p>
            <a:pPr marL="0" indent="0">
              <a:buNone/>
            </a:pPr>
            <a:r>
              <a:rPr lang="en-US" sz="36000" dirty="0">
                <a:solidFill>
                  <a:schemeClr val="bg2"/>
                </a:solidFill>
                <a:ea typeface="Verdana" panose="020B0604030504040204" pitchFamily="34" charset="0"/>
                <a:cs typeface="Verdana" panose="020B0604030504040204" pitchFamily="34" charset="0"/>
              </a:rPr>
              <a:t>81%</a:t>
            </a:r>
          </a:p>
        </p:txBody>
      </p:sp>
    </p:spTree>
    <p:extLst>
      <p:ext uri="{BB962C8B-B14F-4D97-AF65-F5344CB8AC3E}">
        <p14:creationId xmlns:p14="http://schemas.microsoft.com/office/powerpoint/2010/main" val="4727534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Content Placeholder 2"/>
          <p:cNvSpPr>
            <a:spLocks noGrp="1"/>
          </p:cNvSpPr>
          <p:nvPr>
            <p:ph idx="4294967295"/>
          </p:nvPr>
        </p:nvSpPr>
        <p:spPr>
          <a:xfrm>
            <a:off x="2618627" y="1270008"/>
            <a:ext cx="5244954" cy="1609725"/>
          </a:xfrm>
        </p:spPr>
        <p:txBody>
          <a:bodyPr>
            <a:noAutofit/>
          </a:bodyPr>
          <a:lstStyle/>
          <a:p>
            <a:pPr marL="0" indent="0">
              <a:buNone/>
            </a:pPr>
            <a:r>
              <a:rPr lang="en-US" sz="17300" dirty="0">
                <a:solidFill>
                  <a:srgbClr val="4F7199"/>
                </a:solidFill>
                <a:ea typeface="Verdana" panose="020B0604030504040204" pitchFamily="34" charset="0"/>
                <a:cs typeface="Verdana" panose="020B0604030504040204" pitchFamily="34" charset="0"/>
              </a:rPr>
              <a:t>81%</a:t>
            </a:r>
          </a:p>
        </p:txBody>
      </p:sp>
      <p:sp>
        <p:nvSpPr>
          <p:cNvPr id="118" name="TextBox 117"/>
          <p:cNvSpPr txBox="1"/>
          <p:nvPr/>
        </p:nvSpPr>
        <p:spPr>
          <a:xfrm>
            <a:off x="2728168" y="3315263"/>
            <a:ext cx="6356126" cy="2062103"/>
          </a:xfrm>
          <a:prstGeom prst="rect">
            <a:avLst/>
          </a:prstGeom>
          <a:noFill/>
        </p:spPr>
        <p:txBody>
          <a:bodyPr wrap="square" rtlCol="0">
            <a:spAutoFit/>
          </a:bodyPr>
          <a:lstStyle/>
          <a:p>
            <a:r>
              <a:rPr lang="en-US" sz="3200" b="1" dirty="0">
                <a:solidFill>
                  <a:schemeClr val="accent4"/>
                </a:solidFill>
                <a:ea typeface="Verdana" panose="020B0604030504040204" pitchFamily="34" charset="0"/>
                <a:cs typeface="Verdana" panose="020B0604030504040204" pitchFamily="34" charset="0"/>
              </a:rPr>
              <a:t>of returning attendees extended their experience </a:t>
            </a:r>
            <a:r>
              <a:rPr lang="en-US" sz="3200" dirty="0">
                <a:solidFill>
                  <a:srgbClr val="5A5A5A"/>
                </a:solidFill>
                <a:ea typeface="Verdana" panose="020B0604030504040204" pitchFamily="34" charset="0"/>
                <a:cs typeface="Verdana" panose="020B0604030504040204" pitchFamily="34" charset="0"/>
              </a:rPr>
              <a:t>by looking for more information or doing another activity related to a Festival topic</a:t>
            </a:r>
          </a:p>
        </p:txBody>
      </p:sp>
    </p:spTree>
    <p:extLst>
      <p:ext uri="{BB962C8B-B14F-4D97-AF65-F5344CB8AC3E}">
        <p14:creationId xmlns:p14="http://schemas.microsoft.com/office/powerpoint/2010/main" val="3232801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8" name="Chart 127">
            <a:extLst>
              <a:ext uri="{FF2B5EF4-FFF2-40B4-BE49-F238E27FC236}">
                <a16:creationId xmlns:a16="http://schemas.microsoft.com/office/drawing/2014/main" id="{0EF69CCF-47F2-4F2C-8F7D-34105115107C}"/>
              </a:ext>
            </a:extLst>
          </p:cNvPr>
          <p:cNvGraphicFramePr/>
          <p:nvPr>
            <p:extLst>
              <p:ext uri="{D42A27DB-BD31-4B8C-83A1-F6EECF244321}">
                <p14:modId xmlns:p14="http://schemas.microsoft.com/office/powerpoint/2010/main" val="3292090026"/>
              </p:ext>
            </p:extLst>
          </p:nvPr>
        </p:nvGraphicFramePr>
        <p:xfrm>
          <a:off x="1785467" y="2188851"/>
          <a:ext cx="8621066" cy="2282783"/>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900A0098-084B-4222-86AC-7E0D0EB0AA93}"/>
              </a:ext>
            </a:extLst>
          </p:cNvPr>
          <p:cNvSpPr txBox="1"/>
          <p:nvPr/>
        </p:nvSpPr>
        <p:spPr>
          <a:xfrm>
            <a:off x="1874677" y="1908726"/>
            <a:ext cx="6076143" cy="738664"/>
          </a:xfrm>
          <a:prstGeom prst="rect">
            <a:avLst/>
          </a:prstGeom>
          <a:noFill/>
        </p:spPr>
        <p:txBody>
          <a:bodyPr wrap="square" rtlCol="0">
            <a:spAutoFit/>
          </a:bodyPr>
          <a:lstStyle/>
          <a:p>
            <a:r>
              <a:rPr lang="en-US" sz="2400" dirty="0"/>
              <a:t>Extended their experience</a:t>
            </a:r>
          </a:p>
          <a:p>
            <a:r>
              <a:rPr lang="en-US" i="1" dirty="0"/>
              <a:t>% of total attendees</a:t>
            </a:r>
            <a:endParaRPr lang="en-US" sz="1100" i="1" dirty="0"/>
          </a:p>
        </p:txBody>
      </p:sp>
    </p:spTree>
    <p:extLst>
      <p:ext uri="{BB962C8B-B14F-4D97-AF65-F5344CB8AC3E}">
        <p14:creationId xmlns:p14="http://schemas.microsoft.com/office/powerpoint/2010/main" val="2734214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1" name="Chart 130">
            <a:extLst>
              <a:ext uri="{FF2B5EF4-FFF2-40B4-BE49-F238E27FC236}">
                <a16:creationId xmlns:a16="http://schemas.microsoft.com/office/drawing/2014/main" id="{82B12908-CD47-4D1F-9C42-28AC187BE44D}"/>
              </a:ext>
            </a:extLst>
          </p:cNvPr>
          <p:cNvGraphicFramePr/>
          <p:nvPr>
            <p:extLst>
              <p:ext uri="{D42A27DB-BD31-4B8C-83A1-F6EECF244321}">
                <p14:modId xmlns:p14="http://schemas.microsoft.com/office/powerpoint/2010/main" val="680311882"/>
              </p:ext>
            </p:extLst>
          </p:nvPr>
        </p:nvGraphicFramePr>
        <p:xfrm>
          <a:off x="1474719" y="1599916"/>
          <a:ext cx="9669281" cy="31393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637640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descr="Man">
            <a:extLst>
              <a:ext uri="{FF2B5EF4-FFF2-40B4-BE49-F238E27FC236}">
                <a16:creationId xmlns:a16="http://schemas.microsoft.com/office/drawing/2014/main" id="{D97EE99A-B71C-4953-8D2E-0873E012637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470755" y="1893548"/>
            <a:ext cx="3070904" cy="3070904"/>
          </a:xfrm>
          <a:prstGeom prst="rect">
            <a:avLst/>
          </a:prstGeom>
        </p:spPr>
      </p:pic>
      <p:pic>
        <p:nvPicPr>
          <p:cNvPr id="119" name="Graphic 118" descr="Man">
            <a:extLst>
              <a:ext uri="{FF2B5EF4-FFF2-40B4-BE49-F238E27FC236}">
                <a16:creationId xmlns:a16="http://schemas.microsoft.com/office/drawing/2014/main" id="{7ECF4728-7C5C-4772-BD4B-170C84E081A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76837" y="1893548"/>
            <a:ext cx="3070904" cy="3070904"/>
          </a:xfrm>
          <a:prstGeom prst="rect">
            <a:avLst/>
          </a:prstGeom>
        </p:spPr>
      </p:pic>
      <p:pic>
        <p:nvPicPr>
          <p:cNvPr id="120" name="Graphic 119" descr="Man">
            <a:extLst>
              <a:ext uri="{FF2B5EF4-FFF2-40B4-BE49-F238E27FC236}">
                <a16:creationId xmlns:a16="http://schemas.microsoft.com/office/drawing/2014/main" id="{C1627394-EFAA-4207-BC9F-E0394C370F0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71088" y="1893548"/>
            <a:ext cx="3070904" cy="3070904"/>
          </a:xfrm>
          <a:prstGeom prst="rect">
            <a:avLst/>
          </a:prstGeom>
        </p:spPr>
      </p:pic>
      <p:pic>
        <p:nvPicPr>
          <p:cNvPr id="121" name="Graphic 120" descr="Man">
            <a:extLst>
              <a:ext uri="{FF2B5EF4-FFF2-40B4-BE49-F238E27FC236}">
                <a16:creationId xmlns:a16="http://schemas.microsoft.com/office/drawing/2014/main" id="{0A7C3504-E8C5-4A81-BAA1-56F3DAC340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71421" y="1893550"/>
            <a:ext cx="3070904" cy="3070904"/>
          </a:xfrm>
          <a:prstGeom prst="rect">
            <a:avLst/>
          </a:prstGeom>
        </p:spPr>
      </p:pic>
      <p:pic>
        <p:nvPicPr>
          <p:cNvPr id="122" name="Graphic 121" descr="Man">
            <a:extLst>
              <a:ext uri="{FF2B5EF4-FFF2-40B4-BE49-F238E27FC236}">
                <a16:creationId xmlns:a16="http://schemas.microsoft.com/office/drawing/2014/main" id="{E93C4931-A02D-440D-83E6-45DE105E861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474753" y="1893548"/>
            <a:ext cx="3070904" cy="3070904"/>
          </a:xfrm>
          <a:prstGeom prst="rect">
            <a:avLst/>
          </a:prstGeom>
        </p:spPr>
      </p:pic>
    </p:spTree>
    <p:extLst>
      <p:ext uri="{BB962C8B-B14F-4D97-AF65-F5344CB8AC3E}">
        <p14:creationId xmlns:p14="http://schemas.microsoft.com/office/powerpoint/2010/main" val="3224242804"/>
      </p:ext>
    </p:extLst>
  </p:cSld>
  <p:clrMapOvr>
    <a:masterClrMapping/>
  </p:clrMapOvr>
</p:sld>
</file>

<file path=ppt/theme/theme1.xml><?xml version="1.0" encoding="utf-8"?>
<a:theme xmlns:a="http://schemas.openxmlformats.org/drawingml/2006/main" name="Office Theme">
  <a:themeElements>
    <a:clrScheme name="EvalFest">
      <a:dk1>
        <a:srgbClr val="5C5D5F"/>
      </a:dk1>
      <a:lt1>
        <a:sysClr val="window" lastClr="FFFFFF"/>
      </a:lt1>
      <a:dk2>
        <a:srgbClr val="4F7199"/>
      </a:dk2>
      <a:lt2>
        <a:srgbClr val="FFFFFF"/>
      </a:lt2>
      <a:accent1>
        <a:srgbClr val="F58238"/>
      </a:accent1>
      <a:accent2>
        <a:srgbClr val="009F4F"/>
      </a:accent2>
      <a:accent3>
        <a:srgbClr val="FFD54C"/>
      </a:accent3>
      <a:accent4>
        <a:srgbClr val="4F7199"/>
      </a:accent4>
      <a:accent5>
        <a:srgbClr val="93C1DF"/>
      </a:accent5>
      <a:accent6>
        <a:srgbClr val="5C5D5F"/>
      </a:accent6>
      <a:hlink>
        <a:srgbClr val="F58238"/>
      </a:hlink>
      <a:folHlink>
        <a:srgbClr val="93C1DF"/>
      </a:folHlink>
    </a:clrScheme>
    <a:fontScheme name="EvalFest">
      <a:majorFont>
        <a:latin typeface="Crete Round"/>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fontScheme name="Profil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fontScheme name="Profil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fontScheme name="Profil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63957</TotalTime>
  <Words>3128</Words>
  <Application>Microsoft Macintosh PowerPoint</Application>
  <PresentationFormat>Widescreen</PresentationFormat>
  <Paragraphs>455</Paragraphs>
  <Slides>47</Slides>
  <Notes>47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Arial</vt:lpstr>
      <vt:lpstr>Calibri</vt:lpstr>
      <vt:lpstr>Calibri Light</vt:lpstr>
      <vt:lpstr>Crete Round</vt:lpstr>
      <vt:lpstr>Franklin Gothic Book</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Other Events: Never attended, All other groups</vt:lpstr>
      <vt:lpstr>Other Events: Never attended, All other groups</vt:lpstr>
      <vt:lpstr>PowerPoint Presentation</vt:lpstr>
    </vt:vector>
  </TitlesOfParts>
  <Company>University of North Carolina at Chapel Hill</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Rodriguez, Tanairi</dc:creator>
  <cp:lastModifiedBy>Jane Robertson Evia</cp:lastModifiedBy>
  <cp:revision>638</cp:revision>
  <cp:lastPrinted>2015-09-17T11:59:53Z</cp:lastPrinted>
  <dcterms:created xsi:type="dcterms:W3CDTF">2015-01-09T13:59:05Z</dcterms:created>
  <dcterms:modified xsi:type="dcterms:W3CDTF">2019-02-26T18:01:49Z</dcterms:modified>
</cp:coreProperties>
</file>